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iO7H/cfeKURGE70Qhvzr8CrguM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56"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953affc473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953affc47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00c02cd6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900c02cd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900c02cd60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900c02cd6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b66ba83a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30b66ba83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53affc47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2953affc473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5" name="Google Shape;41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953affc47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953affc47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47"/>
          <p:cNvGrpSpPr/>
          <p:nvPr/>
        </p:nvGrpSpPr>
        <p:grpSpPr>
          <a:xfrm>
            <a:off x="0" y="-8467"/>
            <a:ext cx="12192000" cy="6866467"/>
            <a:chOff x="0" y="-8467"/>
            <a:chExt cx="12192000" cy="6866467"/>
          </a:xfrm>
        </p:grpSpPr>
        <p:cxnSp>
          <p:nvCxnSpPr>
            <p:cNvPr id="24" name="Google Shape;24;p47"/>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47"/>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47"/>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8235"/>
              </a:schemeClr>
            </a:solidFill>
            <a:ln>
              <a:noFill/>
            </a:ln>
          </p:spPr>
        </p:sp>
        <p:sp>
          <p:nvSpPr>
            <p:cNvPr id="27" name="Google Shape;27;p47"/>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47"/>
            <p:cNvSpPr/>
            <p:nvPr/>
          </p:nvSpPr>
          <p:spPr>
            <a:xfrm>
              <a:off x="8932333" y="3048000"/>
              <a:ext cx="3259667" cy="3810000"/>
            </a:xfrm>
            <a:prstGeom prst="triangle">
              <a:avLst>
                <a:gd fmla="val 100000" name="adj"/>
              </a:avLst>
            </a:prstGeom>
            <a:solidFill>
              <a:schemeClr val="accent2">
                <a:alpha val="7019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7"/>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8235"/>
              </a:srgbClr>
            </a:solidFill>
            <a:ln>
              <a:noFill/>
            </a:ln>
          </p:spPr>
        </p:sp>
        <p:sp>
          <p:nvSpPr>
            <p:cNvPr id="30" name="Google Shape;30;p47"/>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8235"/>
              </a:srgbClr>
            </a:solidFill>
            <a:ln>
              <a:noFill/>
            </a:ln>
          </p:spPr>
        </p:sp>
        <p:sp>
          <p:nvSpPr>
            <p:cNvPr id="31" name="Google Shape;31;p47"/>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137"/>
              </a:schemeClr>
            </a:solidFill>
            <a:ln>
              <a:noFill/>
            </a:ln>
          </p:spPr>
        </p:sp>
        <p:sp>
          <p:nvSpPr>
            <p:cNvPr id="32" name="Google Shape;32;p47"/>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7"/>
            <p:cNvSpPr/>
            <p:nvPr/>
          </p:nvSpPr>
          <p:spPr>
            <a:xfrm rot="10800000">
              <a:off x="0" y="0"/>
              <a:ext cx="842596" cy="5666154"/>
            </a:xfrm>
            <a:prstGeom prst="triangle">
              <a:avLst>
                <a:gd fmla="val 100000" name="adj"/>
              </a:avLst>
            </a:prstGeom>
            <a:solidFill>
              <a:schemeClr val="accent1">
                <a:alpha val="8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47"/>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7"/>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36" name="Google Shape;36;p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56"/>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56"/>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3" name="Google Shape;93;p5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5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5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57"/>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7"/>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99" name="Google Shape;99;p57"/>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0" name="Google Shape;100;p5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
        <p:nvSpPr>
          <p:cNvPr id="103" name="Google Shape;103;p57"/>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bg-BG"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4" name="Google Shape;104;p57"/>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bg-BG" sz="8000" u="none" cap="none" strike="noStrike">
                <a:solidFill>
                  <a:srgbClr val="BFE471"/>
                </a:solidFill>
                <a:latin typeface="Arial"/>
                <a:ea typeface="Arial"/>
                <a:cs typeface="Arial"/>
                <a:sym typeface="Arial"/>
              </a:rPr>
              <a:t>”</a:t>
            </a:r>
            <a:endParaRPr b="0" i="0" sz="180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58"/>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8"/>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8" name="Google Shape;108;p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59"/>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9"/>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4" name="Google Shape;114;p59"/>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5" name="Google Shape;115;p5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5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5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
        <p:nvSpPr>
          <p:cNvPr id="118" name="Google Shape;118;p59"/>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bg-BG"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 name="Google Shape;119;p59"/>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bg-BG"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60"/>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60"/>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3" name="Google Shape;123;p60"/>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4" name="Google Shape;124;p6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6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6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6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61"/>
          <p:cNvSpPr txBox="1"/>
          <p:nvPr>
            <p:ph idx="1" type="body"/>
          </p:nvPr>
        </p:nvSpPr>
        <p:spPr>
          <a:xfrm rot="5400000">
            <a:off x="3035282"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0" name="Google Shape;130;p6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6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6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62"/>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2"/>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6" name="Google Shape;136;p6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6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4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2" name="Google Shape;42;p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49"/>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9"/>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48" name="Google Shape;48;p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0"/>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4" name="Google Shape;54;p50"/>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5" name="Google Shape;55;p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1"/>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1" name="Google Shape;61;p51"/>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2" name="Google Shape;62;p51"/>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3" name="Google Shape;63;p51"/>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4" name="Google Shape;64;p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5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5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54"/>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4"/>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9" name="Google Shape;79;p54"/>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0" name="Google Shape;80;p5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55"/>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5"/>
          <p:cNvSpPr/>
          <p:nvPr>
            <p:ph idx="2" type="pic"/>
          </p:nvPr>
        </p:nvSpPr>
        <p:spPr>
          <a:xfrm>
            <a:off x="677334" y="609600"/>
            <a:ext cx="8596668" cy="3845718"/>
          </a:xfrm>
          <a:prstGeom prst="rect">
            <a:avLst/>
          </a:prstGeom>
          <a:noFill/>
          <a:ln>
            <a:noFill/>
          </a:ln>
        </p:spPr>
      </p:sp>
      <p:sp>
        <p:nvSpPr>
          <p:cNvPr id="86" name="Google Shape;86;p55"/>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7" name="Google Shape;87;p5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46"/>
          <p:cNvGrpSpPr/>
          <p:nvPr/>
        </p:nvGrpSpPr>
        <p:grpSpPr>
          <a:xfrm>
            <a:off x="0" y="-8467"/>
            <a:ext cx="12192000" cy="6866467"/>
            <a:chOff x="0" y="-8467"/>
            <a:chExt cx="12192000" cy="6866467"/>
          </a:xfrm>
        </p:grpSpPr>
        <p:cxnSp>
          <p:nvCxnSpPr>
            <p:cNvPr id="7" name="Google Shape;7;p46"/>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46"/>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4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8235"/>
              </a:schemeClr>
            </a:solidFill>
            <a:ln>
              <a:noFill/>
            </a:ln>
          </p:spPr>
        </p:sp>
        <p:sp>
          <p:nvSpPr>
            <p:cNvPr id="10" name="Google Shape;10;p4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46"/>
            <p:cNvSpPr/>
            <p:nvPr/>
          </p:nvSpPr>
          <p:spPr>
            <a:xfrm>
              <a:off x="8932333" y="3048000"/>
              <a:ext cx="3259667" cy="3810000"/>
            </a:xfrm>
            <a:prstGeom prst="triangle">
              <a:avLst>
                <a:gd fmla="val 100000" name="adj"/>
              </a:avLst>
            </a:prstGeom>
            <a:solidFill>
              <a:schemeClr val="accent2">
                <a:alpha val="7019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8235"/>
              </a:srgbClr>
            </a:solidFill>
            <a:ln>
              <a:noFill/>
            </a:ln>
          </p:spPr>
        </p:sp>
        <p:sp>
          <p:nvSpPr>
            <p:cNvPr id="13" name="Google Shape;13;p4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8235"/>
              </a:srgbClr>
            </a:solidFill>
            <a:ln>
              <a:noFill/>
            </a:ln>
          </p:spPr>
        </p:sp>
        <p:sp>
          <p:nvSpPr>
            <p:cNvPr id="14" name="Google Shape;14;p4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137"/>
              </a:schemeClr>
            </a:solidFill>
            <a:ln>
              <a:noFill/>
            </a:ln>
          </p:spPr>
        </p:sp>
        <p:sp>
          <p:nvSpPr>
            <p:cNvPr id="15" name="Google Shape;15;p46"/>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6"/>
            <p:cNvSpPr/>
            <p:nvPr/>
          </p:nvSpPr>
          <p:spPr>
            <a:xfrm>
              <a:off x="0" y="4013200"/>
              <a:ext cx="448733" cy="2844800"/>
            </a:xfrm>
            <a:prstGeom prst="triangle">
              <a:avLst>
                <a:gd fmla="val 0" name="adj"/>
              </a:avLst>
            </a:prstGeom>
            <a:solidFill>
              <a:schemeClr val="accent1">
                <a:alpha val="8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4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4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g-BG"/>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youtube.com/watch?v=q7sgzDH1cR8" TargetMode="Externa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en.wikipedia.org/wiki/List_of_distributed_computing_projects"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0" Type="http://schemas.openxmlformats.org/officeDocument/2006/relationships/hyperlink" Target="https://en.wikipedia.org/wiki/Android_(robot)" TargetMode="External"/><Relationship Id="rId22" Type="http://schemas.openxmlformats.org/officeDocument/2006/relationships/hyperlink" Target="https://en.wikipedia.org/wiki/Blade_Runner" TargetMode="External"/><Relationship Id="rId21" Type="http://schemas.openxmlformats.org/officeDocument/2006/relationships/hyperlink" Target="https://en.wikipedia.org/wiki/Android_(robot)" TargetMode="External"/><Relationship Id="rId24" Type="http://schemas.openxmlformats.org/officeDocument/2006/relationships/hyperlink" Target="https://en.wikipedia.org/wiki/Blade_Runner_2049" TargetMode="External"/><Relationship Id="rId23" Type="http://schemas.openxmlformats.org/officeDocument/2006/relationships/hyperlink" Target="https://en.wikipedia.org/wiki/Blade_Runner"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en.wikipedia.org/wiki/Do_Androids_Dream_of_Electric_Sheep%3F" TargetMode="External"/><Relationship Id="rId4" Type="http://schemas.openxmlformats.org/officeDocument/2006/relationships/hyperlink" Target="https://en.wikipedia.org/wiki/Post-apocalyptic" TargetMode="External"/><Relationship Id="rId9" Type="http://schemas.openxmlformats.org/officeDocument/2006/relationships/hyperlink" Target="https://en.wikipedia.org/wiki/Nuclear_war" TargetMode="External"/><Relationship Id="rId26" Type="http://schemas.openxmlformats.org/officeDocument/2006/relationships/image" Target="../media/image15.png"/><Relationship Id="rId25" Type="http://schemas.openxmlformats.org/officeDocument/2006/relationships/hyperlink" Target="https://en.wikipedia.org/wiki/Blade_Runner_2049" TargetMode="External"/><Relationship Id="rId5" Type="http://schemas.openxmlformats.org/officeDocument/2006/relationships/hyperlink" Target="https://en.wikipedia.org/wiki/Post-apocalyptic" TargetMode="External"/><Relationship Id="rId6" Type="http://schemas.openxmlformats.org/officeDocument/2006/relationships/hyperlink" Target="https://en.wikipedia.org/wiki/San_Francisco" TargetMode="External"/><Relationship Id="rId7" Type="http://schemas.openxmlformats.org/officeDocument/2006/relationships/hyperlink" Target="https://en.wikipedia.org/wiki/San_Francisco" TargetMode="External"/><Relationship Id="rId8" Type="http://schemas.openxmlformats.org/officeDocument/2006/relationships/hyperlink" Target="https://en.wikipedia.org/wiki/Nuclear_war" TargetMode="External"/><Relationship Id="rId11" Type="http://schemas.openxmlformats.org/officeDocument/2006/relationships/hyperlink" Target="https://en.wikipedia.org/wiki/World_War_III" TargetMode="External"/><Relationship Id="rId10" Type="http://schemas.openxmlformats.org/officeDocument/2006/relationships/hyperlink" Target="https://en.wikipedia.org/wiki/World_War_III" TargetMode="External"/><Relationship Id="rId13" Type="http://schemas.openxmlformats.org/officeDocument/2006/relationships/hyperlink" Target="https://en.wikipedia.org/wiki/Endangered" TargetMode="External"/><Relationship Id="rId12" Type="http://schemas.openxmlformats.org/officeDocument/2006/relationships/hyperlink" Target="https://en.wikipedia.org/wiki/Endangered" TargetMode="External"/><Relationship Id="rId15" Type="http://schemas.openxmlformats.org/officeDocument/2006/relationships/hyperlink" Target="https://en.wikipedia.org/wiki/Extinct" TargetMode="External"/><Relationship Id="rId14" Type="http://schemas.openxmlformats.org/officeDocument/2006/relationships/hyperlink" Target="https://en.wikipedia.org/wiki/Extinct" TargetMode="External"/><Relationship Id="rId17" Type="http://schemas.openxmlformats.org/officeDocument/2006/relationships/hyperlink" Target="https://en.wikipedia.org/wiki/Rick_Deckard" TargetMode="External"/><Relationship Id="rId16" Type="http://schemas.openxmlformats.org/officeDocument/2006/relationships/hyperlink" Target="https://en.wikipedia.org/wiki/Rick_Deckard" TargetMode="External"/><Relationship Id="rId19" Type="http://schemas.openxmlformats.org/officeDocument/2006/relationships/hyperlink" Target="https://en.wikipedia.org/wiki/Bounty_hunter" TargetMode="External"/><Relationship Id="rId18" Type="http://schemas.openxmlformats.org/officeDocument/2006/relationships/hyperlink" Target="https://en.wikipedia.org/wiki/Bounty_hun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en.wikipedia.org/wiki/Philip_K._Dick" TargetMode="External"/><Relationship Id="rId4" Type="http://schemas.openxmlformats.org/officeDocument/2006/relationships/hyperlink" Target="https://en.wikipedia.org/wiki/Philip_K._Dick" TargetMode="External"/><Relationship Id="rId5" Type="http://schemas.openxmlformats.org/officeDocument/2006/relationships/hyperlink" Target="https://en.wikipedia.org/wiki/Do_Androids_Dream_of_Electric_Sheep%3F" TargetMode="External"/><Relationship Id="rId6" Type="http://schemas.openxmlformats.org/officeDocument/2006/relationships/hyperlink" Target="https://en.wikipedia.org/wiki/Do_Androids_Dream_of_Electric_Sheep%3F" TargetMode="External"/><Relationship Id="rId7" Type="http://schemas.openxmlformats.org/officeDocument/2006/relationships/hyperlink" Target="https://en.wikipedia.org/wiki/Counting_sheep"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flam3.com" TargetMode="External"/><Relationship Id="rId4" Type="http://schemas.openxmlformats.org/officeDocument/2006/relationships/hyperlink" Target="https://flam3.com" TargetMode="External"/><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medium.com/intotheblock/decentralized-ai-in-5-minutes-2f3769deeff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youtube.com/watch?v=yE62Zwhmzi8" TargetMode="External"/><Relationship Id="rId4" Type="http://schemas.openxmlformats.org/officeDocument/2006/relationships/hyperlink" Target="https://www.youtube.com/watch?v=_VZW75w0eI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stefanjunestrand.com/blog/what-is-blockchain/" TargetMode="External"/><Relationship Id="rId4" Type="http://schemas.openxmlformats.org/officeDocument/2006/relationships/image" Target="../media/image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hyperlink" Target="https://dana.org/article/sound-health-music-and-the-mind/" TargetMode="External"/><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hyperlink" Target="https://news.northeastern.edu/litmus/northeastern-university-professor-researches-differences-between-the-brains-of-classical-and-jazz-musician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b="1" lang="bg-BG"/>
              <a:t>Разпределени системи 2</a:t>
            </a:r>
            <a:endParaRPr/>
          </a:p>
        </p:txBody>
      </p:sp>
      <p:sp>
        <p:nvSpPr>
          <p:cNvPr id="144" name="Google Shape;144;p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440"/>
              <a:buNone/>
            </a:pPr>
            <a:r>
              <a:rPr lang="bg-BG"/>
              <a:t>Какво е разпределена система? </a:t>
            </a:r>
            <a:br>
              <a:rPr lang="bg-BG"/>
            </a:br>
            <a:r>
              <a:rPr lang="bg-BG"/>
              <a:t>Защо е нужно една система да се разпредели? </a:t>
            </a:r>
            <a:br>
              <a:rPr lang="bg-BG"/>
            </a:br>
            <a:r>
              <a:rPr lang="bg-BG"/>
              <a:t>Как да разпределим една система?</a:t>
            </a:r>
            <a:endParaRPr/>
          </a:p>
          <a:p>
            <a:pPr indent="0" lvl="0" marL="0" rtl="0" algn="r">
              <a:lnSpc>
                <a:spcPct val="100000"/>
              </a:lnSpc>
              <a:spcBef>
                <a:spcPts val="1000"/>
              </a:spcBef>
              <a:spcAft>
                <a:spcPts val="0"/>
              </a:spcAft>
              <a:buSzPts val="144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Важни свойства на разпределените системи</a:t>
            </a:r>
            <a:endParaRPr/>
          </a:p>
        </p:txBody>
      </p:sp>
      <p:sp>
        <p:nvSpPr>
          <p:cNvPr id="204" name="Google Shape;204;p1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1" lang="bg-BG"/>
              <a:t>Споделени ресурси</a:t>
            </a:r>
            <a:r>
              <a:rPr lang="bg-BG"/>
              <a:t> – хардуер, софтуер или данни.</a:t>
            </a:r>
            <a:endParaRPr/>
          </a:p>
          <a:p>
            <a:pPr indent="-342900" lvl="0" marL="342900" rtl="0" algn="l">
              <a:lnSpc>
                <a:spcPct val="100000"/>
              </a:lnSpc>
              <a:spcBef>
                <a:spcPts val="1000"/>
              </a:spcBef>
              <a:spcAft>
                <a:spcPts val="0"/>
              </a:spcAft>
              <a:buSzPts val="1440"/>
              <a:buChar char="►"/>
            </a:pPr>
            <a:r>
              <a:rPr b="1" lang="bg-BG"/>
              <a:t>Отвореност </a:t>
            </a:r>
            <a:r>
              <a:rPr lang="bg-BG"/>
              <a:t>– начин на дизайн и разработка</a:t>
            </a:r>
            <a:endParaRPr/>
          </a:p>
          <a:p>
            <a:pPr indent="-342900" lvl="0" marL="342900" rtl="0" algn="l">
              <a:lnSpc>
                <a:spcPct val="100000"/>
              </a:lnSpc>
              <a:spcBef>
                <a:spcPts val="1000"/>
              </a:spcBef>
              <a:spcAft>
                <a:spcPts val="0"/>
              </a:spcAft>
              <a:buSzPts val="1440"/>
              <a:buChar char="►"/>
            </a:pPr>
            <a:r>
              <a:rPr b="1" lang="bg-BG"/>
              <a:t>Конкурентност </a:t>
            </a:r>
            <a:r>
              <a:rPr lang="bg-BG"/>
              <a:t>– множество машини могат да извършат една и съща функционалност, едновременно.</a:t>
            </a:r>
            <a:endParaRPr/>
          </a:p>
          <a:p>
            <a:pPr indent="-342900" lvl="0" marL="342900" rtl="0" algn="l">
              <a:lnSpc>
                <a:spcPct val="100000"/>
              </a:lnSpc>
              <a:spcBef>
                <a:spcPts val="1000"/>
              </a:spcBef>
              <a:spcAft>
                <a:spcPts val="0"/>
              </a:spcAft>
              <a:buSzPts val="1440"/>
              <a:buChar char="►"/>
            </a:pPr>
            <a:r>
              <a:rPr b="1" lang="bg-BG"/>
              <a:t>Скалируемост </a:t>
            </a:r>
            <a:r>
              <a:rPr lang="bg-BG"/>
              <a:t>– как мощността на системата се увеличава, когато се разпределени между множество машини.</a:t>
            </a:r>
            <a:endParaRPr/>
          </a:p>
          <a:p>
            <a:pPr indent="-342900" lvl="0" marL="342900" rtl="0" algn="l">
              <a:lnSpc>
                <a:spcPct val="100000"/>
              </a:lnSpc>
              <a:spcBef>
                <a:spcPts val="1000"/>
              </a:spcBef>
              <a:spcAft>
                <a:spcPts val="0"/>
              </a:spcAft>
              <a:buSzPts val="1440"/>
              <a:buChar char="►"/>
            </a:pPr>
            <a:r>
              <a:rPr b="1" lang="bg-BG"/>
              <a:t>Справяне с грешки</a:t>
            </a:r>
            <a:r>
              <a:rPr lang="bg-BG"/>
              <a:t> – колко бързо компонентите от системата се възстановяват, след претърпени проблеми.</a:t>
            </a:r>
            <a:endParaRPr/>
          </a:p>
          <a:p>
            <a:pPr indent="-342900" lvl="0" marL="342900" rtl="0" algn="l">
              <a:lnSpc>
                <a:spcPct val="100000"/>
              </a:lnSpc>
              <a:spcBef>
                <a:spcPts val="1000"/>
              </a:spcBef>
              <a:spcAft>
                <a:spcPts val="0"/>
              </a:spcAft>
              <a:buSzPts val="1440"/>
              <a:buChar char="►"/>
            </a:pPr>
            <a:r>
              <a:rPr b="1" lang="bg-BG"/>
              <a:t>Прозрачност </a:t>
            </a:r>
            <a:r>
              <a:rPr lang="bg-BG"/>
              <a:t>– от точно колко достъп едно звено от системата има нужда, за да комуникира с останалите звена в системата.</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Кога могат да бъдат използвани разпределени системи?</a:t>
            </a:r>
            <a:endParaRPr/>
          </a:p>
        </p:txBody>
      </p:sp>
      <p:sp>
        <p:nvSpPr>
          <p:cNvPr id="210" name="Google Shape;210;p1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Разпределените системи и приложения могат да бъдат използвани по много начини – от eCommerce платформи, през мобилни и десктоп приложения. </a:t>
            </a:r>
            <a:endParaRPr/>
          </a:p>
          <a:p>
            <a:pPr indent="-342900" lvl="0" marL="342900" rtl="0" algn="l">
              <a:lnSpc>
                <a:spcPct val="100000"/>
              </a:lnSpc>
              <a:spcBef>
                <a:spcPts val="1000"/>
              </a:spcBef>
              <a:spcAft>
                <a:spcPts val="0"/>
              </a:spcAft>
              <a:buSzPts val="1440"/>
              <a:buChar char="►"/>
            </a:pPr>
            <a:r>
              <a:rPr lang="bg-BG"/>
              <a:t>Преди да се избере архитектура за едно разпределено приложение е нужно да има ясен идеен план, какво трябва да прави това приложение.</a:t>
            </a:r>
            <a:endParaRPr/>
          </a:p>
          <a:p>
            <a:pPr indent="-342900" lvl="0" marL="342900" rtl="0" algn="l">
              <a:lnSpc>
                <a:spcPct val="100000"/>
              </a:lnSpc>
              <a:spcBef>
                <a:spcPts val="1000"/>
              </a:spcBef>
              <a:spcAft>
                <a:spcPts val="0"/>
              </a:spcAft>
              <a:buSzPts val="1440"/>
              <a:buChar char="►"/>
            </a:pPr>
            <a:r>
              <a:rPr lang="bg-BG"/>
              <a:t>Това е определяща стъпка в избирането на точните технологии и подходи.</a:t>
            </a:r>
            <a:endParaRPr/>
          </a:p>
          <a:p>
            <a:pPr indent="-342900" lvl="0" marL="342900" rtl="0" algn="l">
              <a:lnSpc>
                <a:spcPct val="100000"/>
              </a:lnSpc>
              <a:spcBef>
                <a:spcPts val="1000"/>
              </a:spcBef>
              <a:spcAft>
                <a:spcPts val="0"/>
              </a:spcAft>
              <a:buSzPts val="1440"/>
              <a:buChar char="►"/>
            </a:pPr>
            <a:r>
              <a:rPr b="1" lang="bg-BG"/>
              <a:t>Think before you distribute…</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What every distributed application architects ought to know | by M Adnan A  | Medium" id="215" name="Google Shape;215;p12"/>
          <p:cNvPicPr preferRelativeResize="0"/>
          <p:nvPr/>
        </p:nvPicPr>
        <p:blipFill rotWithShape="1">
          <a:blip r:embed="rId3">
            <a:alphaModFix/>
          </a:blip>
          <a:srcRect b="0" l="0" r="0" t="0"/>
          <a:stretch/>
        </p:blipFill>
        <p:spPr>
          <a:xfrm>
            <a:off x="454796" y="1163053"/>
            <a:ext cx="8950317" cy="48928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Примери за разпределени системи</a:t>
            </a:r>
            <a:endParaRPr/>
          </a:p>
        </p:txBody>
      </p:sp>
      <p:sp>
        <p:nvSpPr>
          <p:cNvPr id="221" name="Google Shape;221;p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Мрежи</a:t>
            </a:r>
            <a:endParaRPr/>
          </a:p>
          <a:p>
            <a:pPr indent="-342900" lvl="0" marL="342900" rtl="0" algn="l">
              <a:lnSpc>
                <a:spcPct val="100000"/>
              </a:lnSpc>
              <a:spcBef>
                <a:spcPts val="1000"/>
              </a:spcBef>
              <a:spcAft>
                <a:spcPts val="0"/>
              </a:spcAft>
              <a:buSzPts val="1440"/>
              <a:buChar char="►"/>
            </a:pPr>
            <a:r>
              <a:rPr lang="bg-BG"/>
              <a:t>Телекомуникационни мрежи</a:t>
            </a:r>
            <a:endParaRPr/>
          </a:p>
          <a:p>
            <a:pPr indent="-342900" lvl="0" marL="342900" rtl="0" algn="l">
              <a:lnSpc>
                <a:spcPct val="100000"/>
              </a:lnSpc>
              <a:spcBef>
                <a:spcPts val="1000"/>
              </a:spcBef>
              <a:spcAft>
                <a:spcPts val="0"/>
              </a:spcAft>
              <a:buSzPts val="1440"/>
              <a:buChar char="►"/>
            </a:pPr>
            <a:r>
              <a:rPr lang="bg-BG"/>
              <a:t>Разпределени системи в реално време</a:t>
            </a:r>
            <a:endParaRPr/>
          </a:p>
          <a:p>
            <a:pPr indent="-342900" lvl="0" marL="342900" rtl="0" algn="l">
              <a:lnSpc>
                <a:spcPct val="100000"/>
              </a:lnSpc>
              <a:spcBef>
                <a:spcPts val="1000"/>
              </a:spcBef>
              <a:spcAft>
                <a:spcPts val="0"/>
              </a:spcAft>
              <a:buSzPts val="1440"/>
              <a:buChar char="►"/>
            </a:pPr>
            <a:r>
              <a:rPr lang="bg-BG"/>
              <a:t>Паралелни системи</a:t>
            </a:r>
            <a:endParaRPr/>
          </a:p>
          <a:p>
            <a:pPr indent="-342900" lvl="0" marL="342900" rtl="0" algn="l">
              <a:lnSpc>
                <a:spcPct val="100000"/>
              </a:lnSpc>
              <a:spcBef>
                <a:spcPts val="1000"/>
              </a:spcBef>
              <a:spcAft>
                <a:spcPts val="0"/>
              </a:spcAft>
              <a:buSzPts val="1440"/>
              <a:buChar char="►"/>
            </a:pPr>
            <a:r>
              <a:rPr lang="bg-BG"/>
              <a:t>Разпределен AI</a:t>
            </a:r>
            <a:endParaRPr/>
          </a:p>
          <a:p>
            <a:pPr indent="-342900" lvl="0" marL="342900" rtl="0" algn="l">
              <a:lnSpc>
                <a:spcPct val="100000"/>
              </a:lnSpc>
              <a:spcBef>
                <a:spcPts val="1000"/>
              </a:spcBef>
              <a:spcAft>
                <a:spcPts val="0"/>
              </a:spcAft>
              <a:buSzPts val="1440"/>
              <a:buChar char="►"/>
            </a:pPr>
            <a:r>
              <a:rPr lang="bg-BG"/>
              <a:t>Разпределени Бази Данни</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Примери за разпределени системи:</a:t>
            </a:r>
            <a:br>
              <a:rPr lang="bg-BG"/>
            </a:br>
            <a:r>
              <a:rPr lang="bg-BG"/>
              <a:t>Мрежи</a:t>
            </a:r>
            <a:endParaRPr/>
          </a:p>
        </p:txBody>
      </p:sp>
      <p:sp>
        <p:nvSpPr>
          <p:cNvPr id="227" name="Google Shape;227;p1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t/>
            </a:r>
            <a:endParaRPr b="1"/>
          </a:p>
          <a:p>
            <a:pPr indent="-342900" lvl="0" marL="342900" rtl="0" algn="l">
              <a:lnSpc>
                <a:spcPct val="100000"/>
              </a:lnSpc>
              <a:spcBef>
                <a:spcPts val="1000"/>
              </a:spcBef>
              <a:spcAft>
                <a:spcPts val="0"/>
              </a:spcAft>
              <a:buSzPts val="1440"/>
              <a:buChar char="►"/>
            </a:pPr>
            <a:r>
              <a:rPr lang="bg-BG"/>
              <a:t>Най-ранния пример за „модерна“ разпределена система е от 1970-та, когато се създават Ethernet и LAN (Local Area Network).</a:t>
            </a:r>
            <a:endParaRPr/>
          </a:p>
          <a:p>
            <a:pPr indent="-342900" lvl="0" marL="342900" rtl="0" algn="l">
              <a:lnSpc>
                <a:spcPct val="100000"/>
              </a:lnSpc>
              <a:spcBef>
                <a:spcPts val="1000"/>
              </a:spcBef>
              <a:spcAft>
                <a:spcPts val="0"/>
              </a:spcAft>
              <a:buSzPts val="1440"/>
              <a:buChar char="►"/>
            </a:pPr>
            <a:r>
              <a:rPr lang="bg-BG"/>
              <a:t>Изначално компютрите в мрежа, са могли да изпращат съобщения до други системи, разполагащи с локален IP адрес. </a:t>
            </a:r>
            <a:endParaRPr/>
          </a:p>
          <a:p>
            <a:pPr indent="-342900" lvl="0" marL="342900" rtl="0" algn="l">
              <a:lnSpc>
                <a:spcPct val="100000"/>
              </a:lnSpc>
              <a:spcBef>
                <a:spcPts val="1000"/>
              </a:spcBef>
              <a:spcAft>
                <a:spcPts val="0"/>
              </a:spcAft>
              <a:buSzPts val="1440"/>
              <a:buChar char="►"/>
            </a:pPr>
            <a:r>
              <a:rPr b="1" lang="bg-BG"/>
              <a:t>Peer-2-Peer</a:t>
            </a:r>
            <a:r>
              <a:rPr lang="bg-BG"/>
              <a:t> мрежите са еволюирали, а email като услуга и след това Internet, какъвто го познаваме днес, продължават да бъдат най-големия, сякаш вечно растящ пример за разпределена система.</a:t>
            </a:r>
            <a:endParaRPr/>
          </a:p>
          <a:p>
            <a:pPr indent="-342900" lvl="0" marL="342900" rtl="0" algn="l">
              <a:lnSpc>
                <a:spcPct val="100000"/>
              </a:lnSpc>
              <a:spcBef>
                <a:spcPts val="1000"/>
              </a:spcBef>
              <a:spcAft>
                <a:spcPts val="0"/>
              </a:spcAft>
              <a:buSzPts val="1440"/>
              <a:buChar char="►"/>
            </a:pPr>
            <a:r>
              <a:rPr lang="bg-BG"/>
              <a:t>С прехода от IPv4 към IPv6, разпределените системи преминават от LAN към Internet.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Email</a:t>
            </a:r>
            <a:endParaRPr/>
          </a:p>
        </p:txBody>
      </p:sp>
      <p:sp>
        <p:nvSpPr>
          <p:cNvPr id="233" name="Google Shape;233;p15"/>
          <p:cNvSpPr txBox="1"/>
          <p:nvPr>
            <p:ph idx="1" type="body"/>
          </p:nvPr>
        </p:nvSpPr>
        <p:spPr>
          <a:xfrm>
            <a:off x="677334" y="1371601"/>
            <a:ext cx="4696771" cy="466976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Email е може би върхът на разпределените приложения. </a:t>
            </a:r>
            <a:endParaRPr/>
          </a:p>
          <a:p>
            <a:pPr indent="0" lvl="0" marL="45720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SzPts val="1440"/>
              <a:buChar char="►"/>
            </a:pPr>
            <a:r>
              <a:rPr lang="bg-BG"/>
              <a:t>Всеки компютър осъществява малка стъпка в процеса на приложението, използвайки автономен подход.</a:t>
            </a:r>
            <a:endParaRPr/>
          </a:p>
          <a:p>
            <a:pPr indent="-342900" lvl="0" marL="342900" rtl="0" algn="l">
              <a:lnSpc>
                <a:spcPct val="100000"/>
              </a:lnSpc>
              <a:spcBef>
                <a:spcPts val="1000"/>
              </a:spcBef>
              <a:spcAft>
                <a:spcPts val="0"/>
              </a:spcAft>
              <a:buSzPts val="1440"/>
              <a:buChar char="►"/>
            </a:pPr>
            <a:r>
              <a:rPr lang="bg-BG"/>
              <a:t>Различните компоненти могат да спрат работа, докато системата все пак остане достъпна за повечето потребители.</a:t>
            </a:r>
            <a:endParaRPr/>
          </a:p>
          <a:p>
            <a:pPr indent="-342900" lvl="0" marL="342900" rtl="0" algn="l">
              <a:lnSpc>
                <a:spcPct val="100000"/>
              </a:lnSpc>
              <a:spcBef>
                <a:spcPts val="1000"/>
              </a:spcBef>
              <a:spcAft>
                <a:spcPts val="0"/>
              </a:spcAft>
              <a:buSzPts val="1440"/>
              <a:buChar char="►"/>
            </a:pPr>
            <a:r>
              <a:rPr lang="bg-BG"/>
              <a:t>Архитектурата е асинхронна, с limited-shared-state, високо достъпна, предава съобщения и използва динамичен протокол.</a:t>
            </a:r>
            <a:endParaRPr/>
          </a:p>
        </p:txBody>
      </p:sp>
      <p:pic>
        <p:nvPicPr>
          <p:cNvPr id="234" name="Google Shape;234;p15"/>
          <p:cNvPicPr preferRelativeResize="0"/>
          <p:nvPr/>
        </p:nvPicPr>
        <p:blipFill rotWithShape="1">
          <a:blip r:embed="rId3">
            <a:alphaModFix/>
          </a:blip>
          <a:srcRect b="0" l="0" r="0" t="0"/>
          <a:stretch/>
        </p:blipFill>
        <p:spPr>
          <a:xfrm>
            <a:off x="4911499" y="1371601"/>
            <a:ext cx="5673312" cy="43146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Как работи?</a:t>
            </a:r>
            <a:br>
              <a:rPr lang="bg-BG"/>
            </a:br>
            <a:r>
              <a:rPr lang="bg-BG"/>
              <a:t>Email server</a:t>
            </a:r>
            <a:endParaRPr/>
          </a:p>
        </p:txBody>
      </p:sp>
      <p:sp>
        <p:nvSpPr>
          <p:cNvPr id="240" name="Google Shape;240;p1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Всяка машина притежава своя собствена сървърна програма, която разбира SMTP.</a:t>
            </a:r>
            <a:endParaRPr/>
          </a:p>
          <a:p>
            <a:pPr indent="-342900" lvl="0" marL="342900" rtl="0" algn="l">
              <a:lnSpc>
                <a:spcPct val="100000"/>
              </a:lnSpc>
              <a:spcBef>
                <a:spcPts val="1000"/>
              </a:spcBef>
              <a:spcAft>
                <a:spcPts val="0"/>
              </a:spcAft>
              <a:buSzPts val="1440"/>
              <a:buChar char="►"/>
            </a:pPr>
            <a:r>
              <a:rPr lang="bg-BG"/>
              <a:t>Когато две машини искат да обменят email, те първо се синхронизират, след това се изпраща message header control information. </a:t>
            </a:r>
            <a:endParaRPr/>
          </a:p>
          <a:p>
            <a:pPr indent="-342900" lvl="0" marL="342900" rtl="0" algn="l">
              <a:lnSpc>
                <a:spcPct val="100000"/>
              </a:lnSpc>
              <a:spcBef>
                <a:spcPts val="1000"/>
              </a:spcBef>
              <a:spcAft>
                <a:spcPts val="0"/>
              </a:spcAft>
              <a:buSzPts val="1440"/>
              <a:buChar char="►"/>
            </a:pPr>
            <a:r>
              <a:rPr lang="bg-BG"/>
              <a:t>Ако втората машина се съгласи, съдържанието (content) на email-а се доставя. </a:t>
            </a:r>
            <a:endParaRPr/>
          </a:p>
          <a:p>
            <a:pPr indent="-342900" lvl="0" marL="342900" rtl="0" algn="l">
              <a:lnSpc>
                <a:spcPct val="100000"/>
              </a:lnSpc>
              <a:spcBef>
                <a:spcPts val="1000"/>
              </a:spcBef>
              <a:spcAft>
                <a:spcPts val="0"/>
              </a:spcAft>
              <a:buSzPts val="1440"/>
              <a:buChar char="►"/>
            </a:pPr>
            <a:r>
              <a:rPr lang="bg-BG"/>
              <a:t>Втората машина (получател) запазва съобщението в специален spool storage (място за файлове очакващи по-нататъшна обработка), където потребителят може да го прочете после.</a:t>
            </a:r>
            <a:endParaRPr/>
          </a:p>
          <a:p>
            <a:pPr indent="-342900" lvl="0" marL="342900" rtl="0" algn="l">
              <a:lnSpc>
                <a:spcPct val="100000"/>
              </a:lnSpc>
              <a:spcBef>
                <a:spcPts val="1000"/>
              </a:spcBef>
              <a:spcAft>
                <a:spcPts val="0"/>
              </a:spcAft>
              <a:buSzPts val="1440"/>
              <a:buChar char="►"/>
            </a:pPr>
            <a:r>
              <a:rPr lang="bg-BG"/>
              <a:t>Евентуално втората машина, може да откаже трансфера и да пренасочи писмото.</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240"/>
              <a:buFont typeface="Trebuchet MS"/>
              <a:buNone/>
            </a:pPr>
            <a:r>
              <a:rPr lang="bg-BG" sz="3240"/>
              <a:t>Как работи?</a:t>
            </a:r>
            <a:br>
              <a:rPr lang="bg-BG" sz="3240"/>
            </a:br>
            <a:r>
              <a:rPr lang="bg-BG" sz="3240"/>
              <a:t>Email Client, State &amp; Mime</a:t>
            </a:r>
            <a:br>
              <a:rPr lang="bg-BG" sz="3240"/>
            </a:br>
            <a:endParaRPr sz="3240"/>
          </a:p>
        </p:txBody>
      </p:sp>
      <p:sp>
        <p:nvSpPr>
          <p:cNvPr id="246" name="Google Shape;246;p17"/>
          <p:cNvSpPr txBox="1"/>
          <p:nvPr>
            <p:ph idx="1" type="body"/>
          </p:nvPr>
        </p:nvSpPr>
        <p:spPr>
          <a:xfrm>
            <a:off x="677334" y="1796716"/>
            <a:ext cx="8596668" cy="44516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224"/>
              <a:buNone/>
            </a:pPr>
            <a:r>
              <a:rPr lang="bg-BG" sz="1530"/>
              <a:t>Client</a:t>
            </a:r>
            <a:endParaRPr sz="1530"/>
          </a:p>
          <a:p>
            <a:pPr indent="-342900" lvl="0" marL="342900" rtl="0" algn="l">
              <a:lnSpc>
                <a:spcPct val="90000"/>
              </a:lnSpc>
              <a:spcBef>
                <a:spcPts val="1000"/>
              </a:spcBef>
              <a:spcAft>
                <a:spcPts val="0"/>
              </a:spcAft>
              <a:buSzPts val="1224"/>
              <a:buChar char="►"/>
            </a:pPr>
            <a:r>
              <a:rPr lang="bg-BG" sz="1530"/>
              <a:t>Когато някой иска да изпрати писмо, client програмата е нужна, за да го предаде към server приложението.</a:t>
            </a:r>
            <a:endParaRPr/>
          </a:p>
          <a:p>
            <a:pPr indent="-342900" lvl="0" marL="342900" rtl="0" algn="l">
              <a:lnSpc>
                <a:spcPct val="90000"/>
              </a:lnSpc>
              <a:spcBef>
                <a:spcPts val="1000"/>
              </a:spcBef>
              <a:spcAft>
                <a:spcPts val="0"/>
              </a:spcAft>
              <a:buSzPts val="1224"/>
              <a:buChar char="►"/>
            </a:pPr>
            <a:r>
              <a:rPr lang="bg-BG" sz="1530"/>
              <a:t>Когато някой иска да прочете писмото, client програмата е нужна, за да го извлече от spool storage-a.</a:t>
            </a:r>
            <a:endParaRPr sz="1530"/>
          </a:p>
          <a:p>
            <a:pPr indent="0" lvl="0" marL="0" rtl="0" algn="l">
              <a:lnSpc>
                <a:spcPct val="90000"/>
              </a:lnSpc>
              <a:spcBef>
                <a:spcPts val="1000"/>
              </a:spcBef>
              <a:spcAft>
                <a:spcPts val="0"/>
              </a:spcAft>
              <a:buSzPts val="1224"/>
              <a:buNone/>
            </a:pPr>
            <a:r>
              <a:rPr lang="bg-BG" sz="1530"/>
              <a:t>State</a:t>
            </a:r>
            <a:endParaRPr sz="1530"/>
          </a:p>
          <a:p>
            <a:pPr indent="-342900" lvl="0" marL="342900" rtl="0" algn="l">
              <a:lnSpc>
                <a:spcPct val="90000"/>
              </a:lnSpc>
              <a:spcBef>
                <a:spcPts val="1000"/>
              </a:spcBef>
              <a:spcAft>
                <a:spcPts val="0"/>
              </a:spcAft>
              <a:buSzPts val="1224"/>
              <a:buChar char="►"/>
            </a:pPr>
            <a:r>
              <a:rPr lang="bg-BG" sz="1530"/>
              <a:t>Ако даден сървър не е достъпен, съобщението отива в опашка за по-късна доставка.</a:t>
            </a:r>
            <a:endParaRPr/>
          </a:p>
          <a:p>
            <a:pPr indent="-342900" lvl="0" marL="342900" rtl="0" algn="l">
              <a:lnSpc>
                <a:spcPct val="90000"/>
              </a:lnSpc>
              <a:spcBef>
                <a:spcPts val="1000"/>
              </a:spcBef>
              <a:spcAft>
                <a:spcPts val="0"/>
              </a:spcAft>
              <a:buSzPts val="1224"/>
              <a:buChar char="►"/>
            </a:pPr>
            <a:r>
              <a:rPr lang="bg-BG" sz="1530"/>
              <a:t>Ако се случи някаква грешка, съобщението се преизпраща.</a:t>
            </a:r>
            <a:endParaRPr/>
          </a:p>
          <a:p>
            <a:pPr indent="-342900" lvl="0" marL="342900" rtl="0" algn="l">
              <a:lnSpc>
                <a:spcPct val="90000"/>
              </a:lnSpc>
              <a:spcBef>
                <a:spcPts val="1000"/>
              </a:spcBef>
              <a:spcAft>
                <a:spcPts val="0"/>
              </a:spcAft>
              <a:buSzPts val="1224"/>
              <a:buChar char="►"/>
            </a:pPr>
            <a:r>
              <a:rPr lang="bg-BG" sz="1530"/>
              <a:t>Ако не съществува такъв получател, съобщението отива при изпращача.</a:t>
            </a:r>
            <a:endParaRPr/>
          </a:p>
          <a:p>
            <a:pPr indent="-342900" lvl="0" marL="342900" rtl="0" algn="l">
              <a:lnSpc>
                <a:spcPct val="90000"/>
              </a:lnSpc>
              <a:spcBef>
                <a:spcPts val="1000"/>
              </a:spcBef>
              <a:spcAft>
                <a:spcPts val="0"/>
              </a:spcAft>
              <a:buSzPts val="1224"/>
              <a:buChar char="►"/>
            </a:pPr>
            <a:r>
              <a:rPr lang="bg-BG" sz="1530"/>
              <a:t>Едно съобщение може да съдържа пренасочваща (routing) информация. </a:t>
            </a:r>
            <a:endParaRPr sz="1530"/>
          </a:p>
          <a:p>
            <a:pPr indent="0" lvl="0" marL="0" rtl="0" algn="l">
              <a:lnSpc>
                <a:spcPct val="90000"/>
              </a:lnSpc>
              <a:spcBef>
                <a:spcPts val="1000"/>
              </a:spcBef>
              <a:spcAft>
                <a:spcPts val="0"/>
              </a:spcAft>
              <a:buSzPts val="1224"/>
              <a:buNone/>
            </a:pPr>
            <a:r>
              <a:rPr lang="bg-BG" sz="1530"/>
              <a:t>MIME</a:t>
            </a:r>
            <a:endParaRPr sz="1530"/>
          </a:p>
          <a:p>
            <a:pPr indent="-342900" lvl="0" marL="342900" rtl="0" algn="l">
              <a:lnSpc>
                <a:spcPct val="90000"/>
              </a:lnSpc>
              <a:spcBef>
                <a:spcPts val="1000"/>
              </a:spcBef>
              <a:spcAft>
                <a:spcPts val="0"/>
              </a:spcAft>
              <a:buSzPts val="1224"/>
              <a:buChar char="►"/>
            </a:pPr>
            <a:r>
              <a:rPr lang="bg-BG" sz="1530"/>
              <a:t>Един от големите пачове на email системата. </a:t>
            </a:r>
            <a:endParaRPr/>
          </a:p>
          <a:p>
            <a:pPr indent="-342900" lvl="0" marL="342900" rtl="0" algn="l">
              <a:lnSpc>
                <a:spcPct val="90000"/>
              </a:lnSpc>
              <a:spcBef>
                <a:spcPts val="1000"/>
              </a:spcBef>
              <a:spcAft>
                <a:spcPts val="0"/>
              </a:spcAft>
              <a:buSzPts val="1224"/>
              <a:buChar char="►"/>
            </a:pPr>
            <a:r>
              <a:rPr lang="bg-BG" sz="1530"/>
              <a:t>Разширява Simple Text Message и разрешава съдържанието на други типове данни.</a:t>
            </a:r>
            <a:endParaRPr/>
          </a:p>
          <a:p>
            <a:pPr indent="-342900" lvl="0" marL="342900" rtl="0" algn="l">
              <a:lnSpc>
                <a:spcPct val="90000"/>
              </a:lnSpc>
              <a:spcBef>
                <a:spcPts val="1000"/>
              </a:spcBef>
              <a:spcAft>
                <a:spcPts val="0"/>
              </a:spcAft>
              <a:buSzPts val="1224"/>
              <a:buChar char="►"/>
            </a:pPr>
            <a:r>
              <a:rPr lang="bg-BG" sz="1530"/>
              <a:t>Това се случва, като се предоставят индикатори за данните, които се изпращат. </a:t>
            </a:r>
            <a:endParaRPr sz="153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Бъдеще на Email</a:t>
            </a:r>
            <a:endParaRPr/>
          </a:p>
        </p:txBody>
      </p:sp>
      <p:sp>
        <p:nvSpPr>
          <p:cNvPr id="252" name="Google Shape;252;p18"/>
          <p:cNvSpPr txBox="1"/>
          <p:nvPr>
            <p:ph idx="1" type="body"/>
          </p:nvPr>
        </p:nvSpPr>
        <p:spPr>
          <a:xfrm>
            <a:off x="677334" y="1930400"/>
            <a:ext cx="8596668" cy="4110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Email системата не е перфектна.</a:t>
            </a:r>
            <a:endParaRPr/>
          </a:p>
          <a:p>
            <a:pPr indent="-342900" lvl="0" marL="342900" rtl="0" algn="l">
              <a:lnSpc>
                <a:spcPct val="100000"/>
              </a:lnSpc>
              <a:spcBef>
                <a:spcPts val="1000"/>
              </a:spcBef>
              <a:spcAft>
                <a:spcPts val="0"/>
              </a:spcAft>
              <a:buSzPts val="1440"/>
              <a:buChar char="►"/>
            </a:pPr>
            <a:r>
              <a:rPr lang="bg-BG"/>
              <a:t>Липсва </a:t>
            </a:r>
            <a:r>
              <a:rPr b="1" lang="bg-BG"/>
              <a:t>authentication</a:t>
            </a:r>
            <a:r>
              <a:rPr lang="bg-BG"/>
              <a:t>, което я прави автономна и лесна за </a:t>
            </a:r>
            <a:r>
              <a:rPr b="1" lang="bg-BG"/>
              <a:t>spoofing</a:t>
            </a:r>
            <a:r>
              <a:rPr lang="bg-BG"/>
              <a:t>.</a:t>
            </a:r>
            <a:endParaRPr/>
          </a:p>
          <a:p>
            <a:pPr indent="-342900" lvl="0" marL="342900" rtl="0" algn="l">
              <a:lnSpc>
                <a:spcPct val="100000"/>
              </a:lnSpc>
              <a:spcBef>
                <a:spcPts val="1000"/>
              </a:spcBef>
              <a:spcAft>
                <a:spcPts val="0"/>
              </a:spcAft>
              <a:buSzPts val="1440"/>
              <a:buChar char="►"/>
            </a:pPr>
            <a:r>
              <a:rPr lang="bg-BG"/>
              <a:t>Няма data privacy - може да бъде прочетено от 3rd party.</a:t>
            </a:r>
            <a:endParaRPr/>
          </a:p>
          <a:p>
            <a:pPr indent="-342900" lvl="0" marL="342900" rtl="0" algn="l">
              <a:lnSpc>
                <a:spcPct val="100000"/>
              </a:lnSpc>
              <a:spcBef>
                <a:spcPts val="1000"/>
              </a:spcBef>
              <a:spcAft>
                <a:spcPts val="0"/>
              </a:spcAft>
              <a:buSzPts val="1440"/>
              <a:buChar char="►"/>
            </a:pPr>
            <a:r>
              <a:rPr lang="bg-BG"/>
              <a:t>Няма data integrity - съобщението може да се промени, по пътя към своя получател.</a:t>
            </a:r>
            <a:endParaRPr/>
          </a:p>
          <a:p>
            <a:pPr indent="-342900" lvl="0" marL="342900" rtl="0" algn="l">
              <a:lnSpc>
                <a:spcPct val="100000"/>
              </a:lnSpc>
              <a:spcBef>
                <a:spcPts val="1000"/>
              </a:spcBef>
              <a:spcAft>
                <a:spcPts val="0"/>
              </a:spcAft>
              <a:buSzPts val="1440"/>
              <a:buChar char="►"/>
            </a:pPr>
            <a:r>
              <a:rPr lang="bg-BG"/>
              <a:t>Няма digital signature.</a:t>
            </a:r>
            <a:endParaRPr/>
          </a:p>
          <a:p>
            <a:pPr indent="-342900" lvl="0" marL="342900" rtl="0" algn="l">
              <a:lnSpc>
                <a:spcPct val="100000"/>
              </a:lnSpc>
              <a:spcBef>
                <a:spcPts val="1000"/>
              </a:spcBef>
              <a:spcAft>
                <a:spcPts val="0"/>
              </a:spcAft>
              <a:buSzPts val="1440"/>
              <a:buChar char="►"/>
            </a:pPr>
            <a:r>
              <a:rPr lang="bg-BG"/>
              <a:t>Няма гаранция за доставка.</a:t>
            </a:r>
            <a:endParaRPr/>
          </a:p>
          <a:p>
            <a:pPr indent="-342900" lvl="0" marL="342900" rtl="0" algn="l">
              <a:lnSpc>
                <a:spcPct val="100000"/>
              </a:lnSpc>
              <a:spcBef>
                <a:spcPts val="1000"/>
              </a:spcBef>
              <a:spcAft>
                <a:spcPts val="0"/>
              </a:spcAft>
              <a:buSzPts val="1440"/>
              <a:buChar char="►"/>
            </a:pPr>
            <a:r>
              <a:rPr lang="bg-BG"/>
              <a:t>Може да се премахне обратната разписка.</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S/MIME ???</a:t>
            </a:r>
            <a:endParaRPr/>
          </a:p>
        </p:txBody>
      </p:sp>
      <p:pic>
        <p:nvPicPr>
          <p:cNvPr descr="S/MIME Part 4: Collecting Recipient Public Keys the Easy Way" id="258" name="Google Shape;258;p19"/>
          <p:cNvPicPr preferRelativeResize="0"/>
          <p:nvPr>
            <p:ph idx="1" type="body"/>
          </p:nvPr>
        </p:nvPicPr>
        <p:blipFill rotWithShape="1">
          <a:blip r:embed="rId3">
            <a:alphaModFix/>
          </a:blip>
          <a:srcRect b="0" l="0" r="0" t="0"/>
          <a:stretch/>
        </p:blipFill>
        <p:spPr>
          <a:xfrm>
            <a:off x="2173706" y="1930400"/>
            <a:ext cx="6208296" cy="36615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descr="Distributed systems and internet of things – ICAR" id="150" name="Google Shape;150;p2"/>
          <p:cNvPicPr preferRelativeResize="0"/>
          <p:nvPr>
            <p:ph idx="1" type="body"/>
          </p:nvPr>
        </p:nvPicPr>
        <p:blipFill rotWithShape="1">
          <a:blip r:embed="rId3">
            <a:alphaModFix/>
          </a:blip>
          <a:srcRect b="0" l="0" r="0" t="0"/>
          <a:stretch/>
        </p:blipFill>
        <p:spPr>
          <a:xfrm>
            <a:off x="430792" y="441157"/>
            <a:ext cx="8843210" cy="58954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Примери за разпределени системи:</a:t>
            </a:r>
            <a:br>
              <a:rPr lang="bg-BG"/>
            </a:br>
            <a:r>
              <a:rPr lang="bg-BG"/>
              <a:t>Телекомуникационни мрежи</a:t>
            </a:r>
            <a:endParaRPr/>
          </a:p>
        </p:txBody>
      </p:sp>
      <p:sp>
        <p:nvSpPr>
          <p:cNvPr id="264" name="Google Shape;264;p2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Телефонните и клетъчни мрежи също са пример за разпределени мрежи.</a:t>
            </a:r>
            <a:endParaRPr/>
          </a:p>
          <a:p>
            <a:pPr indent="-342900" lvl="0" marL="342900" rtl="0" algn="l">
              <a:lnSpc>
                <a:spcPct val="100000"/>
              </a:lnSpc>
              <a:spcBef>
                <a:spcPts val="1000"/>
              </a:spcBef>
              <a:spcAft>
                <a:spcPts val="0"/>
              </a:spcAft>
              <a:buSzPts val="1440"/>
              <a:buChar char="►"/>
            </a:pPr>
            <a:r>
              <a:rPr lang="bg-BG"/>
              <a:t>Телефонните мрежи са налични от близо век и представляват ранен пример за Peer to Peer мрежи.</a:t>
            </a:r>
            <a:endParaRPr/>
          </a:p>
          <a:p>
            <a:pPr indent="-342900" lvl="0" marL="342900" rtl="0" algn="l">
              <a:lnSpc>
                <a:spcPct val="100000"/>
              </a:lnSpc>
              <a:spcBef>
                <a:spcPts val="1000"/>
              </a:spcBef>
              <a:spcAft>
                <a:spcPts val="0"/>
              </a:spcAft>
              <a:buSzPts val="1440"/>
              <a:buChar char="►"/>
            </a:pPr>
            <a:r>
              <a:rPr lang="bg-BG"/>
              <a:t>Клетъчните мрежи са разпределени мрежи, с базови станции, които са физически разпределени в зони наречени клетки.</a:t>
            </a:r>
            <a:endParaRPr/>
          </a:p>
          <a:p>
            <a:pPr indent="-342900" lvl="0" marL="342900" rtl="0" algn="l">
              <a:lnSpc>
                <a:spcPct val="100000"/>
              </a:lnSpc>
              <a:spcBef>
                <a:spcPts val="1000"/>
              </a:spcBef>
              <a:spcAft>
                <a:spcPts val="0"/>
              </a:spcAft>
              <a:buSzPts val="1440"/>
              <a:buChar char="►"/>
            </a:pPr>
            <a:r>
              <a:rPr lang="bg-BG"/>
              <a:t>След като телефонните мрежи еволюират към VOIP (Voice over IP), тези мрежи продължават да стават по-сложни, растейки като разпределени мрежи.</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Телекомуникационна мрежа</a:t>
            </a:r>
            <a:endParaRPr/>
          </a:p>
        </p:txBody>
      </p:sp>
      <p:pic>
        <p:nvPicPr>
          <p:cNvPr id="270" name="Google Shape;270;p21"/>
          <p:cNvPicPr preferRelativeResize="0"/>
          <p:nvPr>
            <p:ph idx="1" type="body"/>
          </p:nvPr>
        </p:nvPicPr>
        <p:blipFill rotWithShape="1">
          <a:blip r:embed="rId3">
            <a:alphaModFix/>
          </a:blip>
          <a:srcRect b="0" l="0" r="0" t="0"/>
          <a:stretch/>
        </p:blipFill>
        <p:spPr>
          <a:xfrm>
            <a:off x="677334" y="1589713"/>
            <a:ext cx="7640498" cy="458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Примери за разпределени системи:</a:t>
            </a:r>
            <a:br>
              <a:rPr lang="bg-BG"/>
            </a:br>
            <a:r>
              <a:rPr lang="bg-BG"/>
              <a:t>Паралелни изчисления</a:t>
            </a:r>
            <a:endParaRPr/>
          </a:p>
        </p:txBody>
      </p:sp>
      <p:sp>
        <p:nvSpPr>
          <p:cNvPr id="276" name="Google Shape;276;p2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Паралелните изчисления са фокусирани върху това, как даден софтуер работи върху множество нишки или процесори, които достъпват едни и същи данни и памет. </a:t>
            </a:r>
            <a:endParaRPr/>
          </a:p>
          <a:p>
            <a:pPr indent="-342900" lvl="0" marL="342900" rtl="0" algn="l">
              <a:lnSpc>
                <a:spcPct val="100000"/>
              </a:lnSpc>
              <a:spcBef>
                <a:spcPts val="1000"/>
              </a:spcBef>
              <a:spcAft>
                <a:spcPts val="0"/>
              </a:spcAft>
              <a:buSzPts val="1440"/>
              <a:buChar char="►"/>
            </a:pPr>
            <a:r>
              <a:rPr lang="bg-BG"/>
              <a:t>Разпределените системи са фокусирани върху отделни машини, всяка със собствени процесор и памет.</a:t>
            </a:r>
            <a:endParaRPr/>
          </a:p>
          <a:p>
            <a:pPr indent="-342900" lvl="0" marL="342900" rtl="0" algn="l">
              <a:lnSpc>
                <a:spcPct val="100000"/>
              </a:lnSpc>
              <a:spcBef>
                <a:spcPts val="1000"/>
              </a:spcBef>
              <a:spcAft>
                <a:spcPts val="0"/>
              </a:spcAft>
              <a:buSzPts val="1440"/>
              <a:buChar char="►"/>
            </a:pPr>
            <a:r>
              <a:rPr lang="bg-BG"/>
              <a:t>С развитието на модерните операционни системи, процесори и облачни услуги, разпределените изчисления включват в себе си паралелните изчисления.</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Паралелни изчисления</a:t>
            </a:r>
            <a:endParaRPr/>
          </a:p>
        </p:txBody>
      </p:sp>
      <p:pic>
        <p:nvPicPr>
          <p:cNvPr id="282" name="Google Shape;282;p23">
            <a:hlinkClick r:id="rId3"/>
          </p:cNvPr>
          <p:cNvPicPr preferRelativeResize="0"/>
          <p:nvPr>
            <p:ph idx="1" type="body"/>
          </p:nvPr>
        </p:nvPicPr>
        <p:blipFill rotWithShape="1">
          <a:blip r:embed="rId4">
            <a:alphaModFix/>
          </a:blip>
          <a:srcRect b="0" l="0" r="0" t="0"/>
          <a:stretch/>
        </p:blipFill>
        <p:spPr>
          <a:xfrm>
            <a:off x="1359123" y="1930400"/>
            <a:ext cx="4520308" cy="45203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descr="The Search for E.T. Goes on Hold, for Now - The New York Times" id="288" name="Google Shape;288;p24"/>
          <p:cNvPicPr preferRelativeResize="0"/>
          <p:nvPr>
            <p:ph idx="1" type="body"/>
          </p:nvPr>
        </p:nvPicPr>
        <p:blipFill rotWithShape="1">
          <a:blip r:embed="rId3">
            <a:alphaModFix/>
          </a:blip>
          <a:srcRect b="0" l="0" r="0" t="0"/>
          <a:stretch/>
        </p:blipFill>
        <p:spPr>
          <a:xfrm>
            <a:off x="-171797" y="-1"/>
            <a:ext cx="12954722" cy="6858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descr="Observatorio De Arecibo | Arecibo, San juan puerto rico, Puerto" id="294" name="Google Shape;294;p25"/>
          <p:cNvPicPr preferRelativeResize="0"/>
          <p:nvPr/>
        </p:nvPicPr>
        <p:blipFill rotWithShape="1">
          <a:blip r:embed="rId3">
            <a:alphaModFix/>
          </a:blip>
          <a:srcRect b="0" l="0" r="0" t="0"/>
          <a:stretch/>
        </p:blipFill>
        <p:spPr>
          <a:xfrm>
            <a:off x="481665" y="0"/>
            <a:ext cx="8390021" cy="6858926"/>
          </a:xfrm>
          <a:prstGeom prst="rect">
            <a:avLst/>
          </a:prstGeom>
          <a:noFill/>
          <a:ln>
            <a:noFill/>
          </a:ln>
        </p:spPr>
      </p:pic>
      <p:sp>
        <p:nvSpPr>
          <p:cNvPr id="295" name="Google Shape;295;p2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Contact (1997)</a:t>
            </a:r>
            <a:br>
              <a:rPr lang="bg-BG"/>
            </a:br>
            <a:r>
              <a:rPr lang="bg-BG"/>
              <a:t>Robert Zemeckis, story by Carl Sagan</a:t>
            </a:r>
            <a:endParaRPr/>
          </a:p>
        </p:txBody>
      </p:sp>
      <p:pic>
        <p:nvPicPr>
          <p:cNvPr descr="Wonder, Pragmatism, Politics, and Big Ideas: Rewatching Contact | Tor.com" id="301" name="Google Shape;301;p26"/>
          <p:cNvPicPr preferRelativeResize="0"/>
          <p:nvPr>
            <p:ph idx="1" type="body"/>
          </p:nvPr>
        </p:nvPicPr>
        <p:blipFill rotWithShape="1">
          <a:blip r:embed="rId3">
            <a:alphaModFix/>
          </a:blip>
          <a:srcRect b="0" l="0" r="0" t="0"/>
          <a:stretch/>
        </p:blipFill>
        <p:spPr>
          <a:xfrm>
            <a:off x="441643" y="2351564"/>
            <a:ext cx="8595677" cy="34382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idx="1" type="body"/>
          </p:nvPr>
        </p:nvSpPr>
        <p:spPr>
          <a:xfrm>
            <a:off x="677334" y="518159"/>
            <a:ext cx="8596668" cy="552320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1000"/>
              </a:spcBef>
              <a:spcAft>
                <a:spcPts val="0"/>
              </a:spcAft>
              <a:buSzPts val="1440"/>
              <a:buChar char="►"/>
            </a:pPr>
            <a:r>
              <a:rPr lang="bg-BG"/>
              <a:t>Списък с доста distributed computing проекти:</a:t>
            </a:r>
            <a:br>
              <a:rPr lang="bg-BG"/>
            </a:br>
            <a:r>
              <a:rPr lang="bg-BG" u="sng">
                <a:solidFill>
                  <a:schemeClr val="hlink"/>
                </a:solidFill>
                <a:hlinkClick r:id="rId3"/>
              </a:rPr>
              <a:t>https://en.wikipedia.org/wiki/List_of_distributed_computing_projects</a:t>
            </a:r>
            <a:endParaRPr/>
          </a:p>
          <a:p>
            <a:pPr indent="-251459" lvl="0" marL="342900" rtl="0" algn="l">
              <a:lnSpc>
                <a:spcPct val="100000"/>
              </a:lnSpc>
              <a:spcBef>
                <a:spcPts val="1000"/>
              </a:spcBef>
              <a:spcAft>
                <a:spcPts val="0"/>
              </a:spcAft>
              <a:buSzPts val="1440"/>
              <a:buNone/>
            </a:pPr>
            <a:r>
              <a:t/>
            </a:r>
            <a:endParaRPr/>
          </a:p>
        </p:txBody>
      </p:sp>
      <p:pic>
        <p:nvPicPr>
          <p:cNvPr id="307" name="Google Shape;307;p27"/>
          <p:cNvPicPr preferRelativeResize="0"/>
          <p:nvPr/>
        </p:nvPicPr>
        <p:blipFill rotWithShape="1">
          <a:blip r:embed="rId4">
            <a:alphaModFix/>
          </a:blip>
          <a:srcRect b="0" l="0" r="0" t="0"/>
          <a:stretch/>
        </p:blipFill>
        <p:spPr>
          <a:xfrm>
            <a:off x="677334" y="1700502"/>
            <a:ext cx="9629317" cy="51574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953affc473_0_21"/>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t/>
            </a:r>
            <a:endParaRPr/>
          </a:p>
        </p:txBody>
      </p:sp>
      <p:sp>
        <p:nvSpPr>
          <p:cNvPr id="313" name="Google Shape;313;g2953affc473_0_21"/>
          <p:cNvSpPr txBox="1"/>
          <p:nvPr>
            <p:ph idx="1" type="body"/>
          </p:nvPr>
        </p:nvSpPr>
        <p:spPr>
          <a:xfrm>
            <a:off x="5646526" y="2017900"/>
            <a:ext cx="3627600" cy="388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b="1" i="1" lang="bg-BG" sz="1100" u="sng">
                <a:solidFill>
                  <a:schemeClr val="hlink"/>
                </a:solidFill>
                <a:latin typeface="Arial"/>
                <a:ea typeface="Arial"/>
                <a:cs typeface="Arial"/>
                <a:sym typeface="Arial"/>
                <a:hlinkClick r:id="rId3"/>
              </a:rPr>
              <a:t>Do Androids Dream of Electric Sheep?</a:t>
            </a:r>
            <a:r>
              <a:rPr lang="bg-BG" sz="1100">
                <a:solidFill>
                  <a:schemeClr val="dk1"/>
                </a:solidFill>
                <a:latin typeface="Arial"/>
                <a:ea typeface="Arial"/>
                <a:cs typeface="Arial"/>
                <a:sym typeface="Arial"/>
              </a:rPr>
              <a:t> (retrospectively titled </a:t>
            </a:r>
            <a:r>
              <a:rPr b="1" i="1" lang="bg-BG" sz="1100">
                <a:solidFill>
                  <a:schemeClr val="dk1"/>
                </a:solidFill>
                <a:latin typeface="Arial"/>
                <a:ea typeface="Arial"/>
                <a:cs typeface="Arial"/>
                <a:sym typeface="Arial"/>
              </a:rPr>
              <a:t>Blade Runner: Do Androids Dream of Electric Sheep?</a:t>
            </a:r>
            <a:r>
              <a:rPr lang="bg-BG" sz="1100">
                <a:solidFill>
                  <a:schemeClr val="dk1"/>
                </a:solidFill>
                <a:latin typeface="Arial"/>
                <a:ea typeface="Arial"/>
                <a:cs typeface="Arial"/>
                <a:sym typeface="Arial"/>
              </a:rPr>
              <a:t> in some later printings)</a:t>
            </a:r>
            <a:endParaRPr sz="1100">
              <a:solidFill>
                <a:schemeClr val="dk1"/>
              </a:solidFill>
              <a:latin typeface="Arial"/>
              <a:ea typeface="Arial"/>
              <a:cs typeface="Arial"/>
              <a:sym typeface="Arial"/>
            </a:endParaRPr>
          </a:p>
          <a:p>
            <a:pPr indent="0" lvl="0" marL="0" rtl="0" algn="l">
              <a:lnSpc>
                <a:spcPct val="100000"/>
              </a:lnSpc>
              <a:spcBef>
                <a:spcPts val="1000"/>
              </a:spcBef>
              <a:spcAft>
                <a:spcPts val="0"/>
              </a:spcAft>
              <a:buClr>
                <a:schemeClr val="dk1"/>
              </a:buClr>
              <a:buSzPts val="1100"/>
              <a:buFont typeface="Arial"/>
              <a:buNone/>
            </a:pPr>
            <a:r>
              <a:rPr lang="bg-BG" sz="1100">
                <a:solidFill>
                  <a:schemeClr val="dk1"/>
                </a:solidFill>
                <a:latin typeface="Arial"/>
                <a:ea typeface="Arial"/>
                <a:cs typeface="Arial"/>
                <a:sym typeface="Arial"/>
              </a:rPr>
              <a:t>The novel is set in a</a:t>
            </a:r>
            <a:r>
              <a:rPr lang="bg-BG" sz="1100">
                <a:solidFill>
                  <a:schemeClr val="dk1"/>
                </a:solidFill>
                <a:uFill>
                  <a:noFill/>
                </a:uFill>
                <a:latin typeface="Arial"/>
                <a:ea typeface="Arial"/>
                <a:cs typeface="Arial"/>
                <a:sym typeface="Arial"/>
                <a:hlinkClick r:id="rId4">
                  <a:extLst>
                    <a:ext uri="{A12FA001-AC4F-418D-AE19-62706E023703}">
                      <ahyp:hlinkClr val="tx"/>
                    </a:ext>
                  </a:extLst>
                </a:hlinkClick>
              </a:rPr>
              <a:t> </a:t>
            </a:r>
            <a:r>
              <a:rPr lang="bg-BG" sz="1100" u="sng">
                <a:solidFill>
                  <a:schemeClr val="hlink"/>
                </a:solidFill>
                <a:latin typeface="Arial"/>
                <a:ea typeface="Arial"/>
                <a:cs typeface="Arial"/>
                <a:sym typeface="Arial"/>
                <a:hlinkClick r:id="rId5"/>
              </a:rPr>
              <a:t>post-apocalyptic</a:t>
            </a:r>
            <a:r>
              <a:rPr lang="bg-BG" sz="1100">
                <a:solidFill>
                  <a:schemeClr val="dk1"/>
                </a:solidFill>
                <a:uFill>
                  <a:noFill/>
                </a:uFill>
                <a:latin typeface="Arial"/>
                <a:ea typeface="Arial"/>
                <a:cs typeface="Arial"/>
                <a:sym typeface="Arial"/>
                <a:hlinkClick r:id="rId6">
                  <a:extLst>
                    <a:ext uri="{A12FA001-AC4F-418D-AE19-62706E023703}">
                      <ahyp:hlinkClr val="tx"/>
                    </a:ext>
                  </a:extLst>
                </a:hlinkClick>
              </a:rPr>
              <a:t> </a:t>
            </a:r>
            <a:r>
              <a:rPr lang="bg-BG" sz="1100" u="sng">
                <a:solidFill>
                  <a:schemeClr val="hlink"/>
                </a:solidFill>
                <a:latin typeface="Arial"/>
                <a:ea typeface="Arial"/>
                <a:cs typeface="Arial"/>
                <a:sym typeface="Arial"/>
                <a:hlinkClick r:id="rId7"/>
              </a:rPr>
              <a:t>San Francisco</a:t>
            </a:r>
            <a:r>
              <a:rPr lang="bg-BG" sz="1100">
                <a:solidFill>
                  <a:schemeClr val="dk1"/>
                </a:solidFill>
                <a:latin typeface="Arial"/>
                <a:ea typeface="Arial"/>
                <a:cs typeface="Arial"/>
                <a:sym typeface="Arial"/>
              </a:rPr>
              <a:t>, where Earth's life has been greatly damaged by a</a:t>
            </a:r>
            <a:r>
              <a:rPr lang="bg-BG" sz="1100">
                <a:solidFill>
                  <a:schemeClr val="dk1"/>
                </a:solidFill>
                <a:uFill>
                  <a:noFill/>
                </a:uFill>
                <a:latin typeface="Arial"/>
                <a:ea typeface="Arial"/>
                <a:cs typeface="Arial"/>
                <a:sym typeface="Arial"/>
                <a:hlinkClick r:id="rId8">
                  <a:extLst>
                    <a:ext uri="{A12FA001-AC4F-418D-AE19-62706E023703}">
                      <ahyp:hlinkClr val="tx"/>
                    </a:ext>
                  </a:extLst>
                </a:hlinkClick>
              </a:rPr>
              <a:t> </a:t>
            </a:r>
            <a:r>
              <a:rPr lang="bg-BG" sz="1100" u="sng">
                <a:solidFill>
                  <a:schemeClr val="hlink"/>
                </a:solidFill>
                <a:latin typeface="Arial"/>
                <a:ea typeface="Arial"/>
                <a:cs typeface="Arial"/>
                <a:sym typeface="Arial"/>
                <a:hlinkClick r:id="rId9"/>
              </a:rPr>
              <a:t>nuclear</a:t>
            </a:r>
            <a:r>
              <a:rPr lang="bg-BG" sz="1100">
                <a:solidFill>
                  <a:schemeClr val="dk1"/>
                </a:solidFill>
                <a:uFill>
                  <a:noFill/>
                </a:uFill>
                <a:latin typeface="Arial"/>
                <a:ea typeface="Arial"/>
                <a:cs typeface="Arial"/>
                <a:sym typeface="Arial"/>
                <a:hlinkClick r:id="rId10">
                  <a:extLst>
                    <a:ext uri="{A12FA001-AC4F-418D-AE19-62706E023703}">
                      <ahyp:hlinkClr val="tx"/>
                    </a:ext>
                  </a:extLst>
                </a:hlinkClick>
              </a:rPr>
              <a:t> </a:t>
            </a:r>
            <a:r>
              <a:rPr lang="bg-BG" sz="1100" u="sng">
                <a:solidFill>
                  <a:schemeClr val="hlink"/>
                </a:solidFill>
                <a:latin typeface="Arial"/>
                <a:ea typeface="Arial"/>
                <a:cs typeface="Arial"/>
                <a:sym typeface="Arial"/>
                <a:hlinkClick r:id="rId11"/>
              </a:rPr>
              <a:t>global war</a:t>
            </a:r>
            <a:r>
              <a:rPr lang="bg-BG" sz="1100">
                <a:solidFill>
                  <a:schemeClr val="dk1"/>
                </a:solidFill>
                <a:latin typeface="Arial"/>
                <a:ea typeface="Arial"/>
                <a:cs typeface="Arial"/>
                <a:sym typeface="Arial"/>
              </a:rPr>
              <a:t>, leaving most animal species</a:t>
            </a:r>
            <a:r>
              <a:rPr lang="bg-BG" sz="1100">
                <a:solidFill>
                  <a:schemeClr val="dk1"/>
                </a:solidFill>
                <a:uFill>
                  <a:noFill/>
                </a:uFill>
                <a:latin typeface="Arial"/>
                <a:ea typeface="Arial"/>
                <a:cs typeface="Arial"/>
                <a:sym typeface="Arial"/>
                <a:hlinkClick r:id="rId12">
                  <a:extLst>
                    <a:ext uri="{A12FA001-AC4F-418D-AE19-62706E023703}">
                      <ahyp:hlinkClr val="tx"/>
                    </a:ext>
                  </a:extLst>
                </a:hlinkClick>
              </a:rPr>
              <a:t> </a:t>
            </a:r>
            <a:r>
              <a:rPr lang="bg-BG" sz="1100" u="sng">
                <a:solidFill>
                  <a:schemeClr val="hlink"/>
                </a:solidFill>
                <a:latin typeface="Arial"/>
                <a:ea typeface="Arial"/>
                <a:cs typeface="Arial"/>
                <a:sym typeface="Arial"/>
                <a:hlinkClick r:id="rId13"/>
              </a:rPr>
              <a:t>endangered</a:t>
            </a:r>
            <a:r>
              <a:rPr lang="bg-BG" sz="1100">
                <a:solidFill>
                  <a:schemeClr val="dk1"/>
                </a:solidFill>
                <a:latin typeface="Arial"/>
                <a:ea typeface="Arial"/>
                <a:cs typeface="Arial"/>
                <a:sym typeface="Arial"/>
              </a:rPr>
              <a:t> or</a:t>
            </a:r>
            <a:r>
              <a:rPr lang="bg-BG" sz="1100">
                <a:solidFill>
                  <a:schemeClr val="dk1"/>
                </a:solidFill>
                <a:uFill>
                  <a:noFill/>
                </a:uFill>
                <a:latin typeface="Arial"/>
                <a:ea typeface="Arial"/>
                <a:cs typeface="Arial"/>
                <a:sym typeface="Arial"/>
                <a:hlinkClick r:id="rId14">
                  <a:extLst>
                    <a:ext uri="{A12FA001-AC4F-418D-AE19-62706E023703}">
                      <ahyp:hlinkClr val="tx"/>
                    </a:ext>
                  </a:extLst>
                </a:hlinkClick>
              </a:rPr>
              <a:t> </a:t>
            </a:r>
            <a:r>
              <a:rPr lang="bg-BG" sz="1100" u="sng">
                <a:solidFill>
                  <a:schemeClr val="hlink"/>
                </a:solidFill>
                <a:latin typeface="Arial"/>
                <a:ea typeface="Arial"/>
                <a:cs typeface="Arial"/>
                <a:sym typeface="Arial"/>
                <a:hlinkClick r:id="rId15"/>
              </a:rPr>
              <a:t>extinct</a:t>
            </a:r>
            <a:r>
              <a:rPr lang="bg-BG" sz="1100">
                <a:solidFill>
                  <a:schemeClr val="dk1"/>
                </a:solidFill>
                <a:latin typeface="Arial"/>
                <a:ea typeface="Arial"/>
                <a:cs typeface="Arial"/>
                <a:sym typeface="Arial"/>
              </a:rPr>
              <a:t>. The main plot follows</a:t>
            </a:r>
            <a:r>
              <a:rPr lang="bg-BG" sz="1100">
                <a:solidFill>
                  <a:schemeClr val="dk1"/>
                </a:solidFill>
                <a:uFill>
                  <a:noFill/>
                </a:uFill>
                <a:latin typeface="Arial"/>
                <a:ea typeface="Arial"/>
                <a:cs typeface="Arial"/>
                <a:sym typeface="Arial"/>
                <a:hlinkClick r:id="rId16">
                  <a:extLst>
                    <a:ext uri="{A12FA001-AC4F-418D-AE19-62706E023703}">
                      <ahyp:hlinkClr val="tx"/>
                    </a:ext>
                  </a:extLst>
                </a:hlinkClick>
              </a:rPr>
              <a:t> </a:t>
            </a:r>
            <a:r>
              <a:rPr lang="bg-BG" sz="1100" u="sng">
                <a:solidFill>
                  <a:schemeClr val="hlink"/>
                </a:solidFill>
                <a:latin typeface="Arial"/>
                <a:ea typeface="Arial"/>
                <a:cs typeface="Arial"/>
                <a:sym typeface="Arial"/>
                <a:hlinkClick r:id="rId17"/>
              </a:rPr>
              <a:t>Rick Deckard</a:t>
            </a:r>
            <a:r>
              <a:rPr lang="bg-BG" sz="1100">
                <a:solidFill>
                  <a:schemeClr val="dk1"/>
                </a:solidFill>
                <a:latin typeface="Arial"/>
                <a:ea typeface="Arial"/>
                <a:cs typeface="Arial"/>
                <a:sym typeface="Arial"/>
              </a:rPr>
              <a:t>, a</a:t>
            </a:r>
            <a:r>
              <a:rPr lang="bg-BG" sz="1100">
                <a:solidFill>
                  <a:schemeClr val="dk1"/>
                </a:solidFill>
                <a:uFill>
                  <a:noFill/>
                </a:uFill>
                <a:latin typeface="Arial"/>
                <a:ea typeface="Arial"/>
                <a:cs typeface="Arial"/>
                <a:sym typeface="Arial"/>
                <a:hlinkClick r:id="rId18">
                  <a:extLst>
                    <a:ext uri="{A12FA001-AC4F-418D-AE19-62706E023703}">
                      <ahyp:hlinkClr val="tx"/>
                    </a:ext>
                  </a:extLst>
                </a:hlinkClick>
              </a:rPr>
              <a:t> </a:t>
            </a:r>
            <a:r>
              <a:rPr lang="bg-BG" sz="1100" u="sng">
                <a:solidFill>
                  <a:schemeClr val="hlink"/>
                </a:solidFill>
                <a:latin typeface="Arial"/>
                <a:ea typeface="Arial"/>
                <a:cs typeface="Arial"/>
                <a:sym typeface="Arial"/>
                <a:hlinkClick r:id="rId19"/>
              </a:rPr>
              <a:t>bounty hunter</a:t>
            </a:r>
            <a:r>
              <a:rPr lang="bg-BG" sz="1100">
                <a:solidFill>
                  <a:schemeClr val="dk1"/>
                </a:solidFill>
                <a:latin typeface="Arial"/>
                <a:ea typeface="Arial"/>
                <a:cs typeface="Arial"/>
                <a:sym typeface="Arial"/>
              </a:rPr>
              <a:t> who has to "retire" (i.e. kill) six escaped Nexus-6 model</a:t>
            </a:r>
            <a:r>
              <a:rPr lang="bg-BG" sz="1100">
                <a:solidFill>
                  <a:schemeClr val="dk1"/>
                </a:solidFill>
                <a:uFill>
                  <a:noFill/>
                </a:uFill>
                <a:latin typeface="Arial"/>
                <a:ea typeface="Arial"/>
                <a:cs typeface="Arial"/>
                <a:sym typeface="Arial"/>
                <a:hlinkClick r:id="rId20">
                  <a:extLst>
                    <a:ext uri="{A12FA001-AC4F-418D-AE19-62706E023703}">
                      <ahyp:hlinkClr val="tx"/>
                    </a:ext>
                  </a:extLst>
                </a:hlinkClick>
              </a:rPr>
              <a:t> </a:t>
            </a:r>
            <a:r>
              <a:rPr lang="bg-BG" sz="1100" u="sng">
                <a:solidFill>
                  <a:schemeClr val="hlink"/>
                </a:solidFill>
                <a:latin typeface="Arial"/>
                <a:ea typeface="Arial"/>
                <a:cs typeface="Arial"/>
                <a:sym typeface="Arial"/>
                <a:hlinkClick r:id="rId21"/>
              </a:rPr>
              <a:t>androids</a:t>
            </a:r>
            <a:r>
              <a:rPr lang="bg-BG" sz="1100">
                <a:solidFill>
                  <a:schemeClr val="dk1"/>
                </a:solidFill>
                <a:latin typeface="Arial"/>
                <a:ea typeface="Arial"/>
                <a:cs typeface="Arial"/>
                <a:sym typeface="Arial"/>
              </a:rPr>
              <a:t>, while a secondary plot follows John Isidore, a man of sub-par IQ who aids the fugitive androids.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bg-BG" sz="1100">
                <a:solidFill>
                  <a:schemeClr val="dk1"/>
                </a:solidFill>
                <a:latin typeface="Arial"/>
                <a:ea typeface="Arial"/>
                <a:cs typeface="Arial"/>
                <a:sym typeface="Arial"/>
              </a:rPr>
              <a:t>The book served as the basis for the 1982 film</a:t>
            </a:r>
            <a:r>
              <a:rPr lang="bg-BG" sz="1100">
                <a:solidFill>
                  <a:schemeClr val="dk1"/>
                </a:solidFill>
                <a:uFill>
                  <a:noFill/>
                </a:uFill>
                <a:latin typeface="Arial"/>
                <a:ea typeface="Arial"/>
                <a:cs typeface="Arial"/>
                <a:sym typeface="Arial"/>
                <a:hlinkClick r:id="rId22">
                  <a:extLst>
                    <a:ext uri="{A12FA001-AC4F-418D-AE19-62706E023703}">
                      <ahyp:hlinkClr val="tx"/>
                    </a:ext>
                  </a:extLst>
                </a:hlinkClick>
              </a:rPr>
              <a:t> </a:t>
            </a:r>
            <a:r>
              <a:rPr i="1" lang="bg-BG" sz="1100" u="sng">
                <a:solidFill>
                  <a:schemeClr val="hlink"/>
                </a:solidFill>
                <a:latin typeface="Arial"/>
                <a:ea typeface="Arial"/>
                <a:cs typeface="Arial"/>
                <a:sym typeface="Arial"/>
                <a:hlinkClick r:id="rId23"/>
              </a:rPr>
              <a:t>Blade Runner</a:t>
            </a:r>
            <a:r>
              <a:rPr lang="bg-BG" sz="1100">
                <a:solidFill>
                  <a:schemeClr val="dk1"/>
                </a:solidFill>
                <a:latin typeface="Arial"/>
                <a:ea typeface="Arial"/>
                <a:cs typeface="Arial"/>
                <a:sym typeface="Arial"/>
              </a:rPr>
              <a:t> and, even though some aspects of the novel were changed, many elements and themes from it were used in the film's 2017 sequel</a:t>
            </a:r>
            <a:r>
              <a:rPr lang="bg-BG" sz="1100">
                <a:solidFill>
                  <a:schemeClr val="dk1"/>
                </a:solidFill>
                <a:uFill>
                  <a:noFill/>
                </a:uFill>
                <a:latin typeface="Arial"/>
                <a:ea typeface="Arial"/>
                <a:cs typeface="Arial"/>
                <a:sym typeface="Arial"/>
                <a:hlinkClick r:id="rId24">
                  <a:extLst>
                    <a:ext uri="{A12FA001-AC4F-418D-AE19-62706E023703}">
                      <ahyp:hlinkClr val="tx"/>
                    </a:ext>
                  </a:extLst>
                </a:hlinkClick>
              </a:rPr>
              <a:t> </a:t>
            </a:r>
            <a:r>
              <a:rPr i="1" lang="bg-BG" sz="1100" u="sng">
                <a:solidFill>
                  <a:schemeClr val="hlink"/>
                </a:solidFill>
                <a:latin typeface="Arial"/>
                <a:ea typeface="Arial"/>
                <a:cs typeface="Arial"/>
                <a:sym typeface="Arial"/>
                <a:hlinkClick r:id="rId25"/>
              </a:rPr>
              <a:t>Blade Runner 2049</a:t>
            </a:r>
            <a:r>
              <a:rPr lang="bg-BG"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0" lvl="0" marL="0" rtl="0" algn="l">
              <a:lnSpc>
                <a:spcPct val="100000"/>
              </a:lnSpc>
              <a:spcBef>
                <a:spcPts val="1200"/>
              </a:spcBef>
              <a:spcAft>
                <a:spcPts val="0"/>
              </a:spcAft>
              <a:buSzPts val="1440"/>
              <a:buNone/>
            </a:pPr>
            <a:r>
              <a:rPr lang="bg-BG" sz="1100">
                <a:solidFill>
                  <a:schemeClr val="dk1"/>
                </a:solidFill>
                <a:latin typeface="Arial"/>
                <a:ea typeface="Arial"/>
                <a:cs typeface="Arial"/>
                <a:sym typeface="Arial"/>
              </a:rPr>
              <a:t> </a:t>
            </a:r>
            <a:endParaRPr/>
          </a:p>
        </p:txBody>
      </p:sp>
      <p:pic>
        <p:nvPicPr>
          <p:cNvPr id="314" name="Google Shape;314;g2953affc473_0_21"/>
          <p:cNvPicPr preferRelativeResize="0"/>
          <p:nvPr/>
        </p:nvPicPr>
        <p:blipFill rotWithShape="1">
          <a:blip r:embed="rId26">
            <a:alphaModFix/>
          </a:blip>
          <a:srcRect b="0" l="0" r="0" t="0"/>
          <a:stretch/>
        </p:blipFill>
        <p:spPr>
          <a:xfrm>
            <a:off x="566320" y="304800"/>
            <a:ext cx="4061476" cy="6248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900c02cd60_0_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t/>
            </a:r>
            <a:endParaRPr/>
          </a:p>
        </p:txBody>
      </p:sp>
      <p:sp>
        <p:nvSpPr>
          <p:cNvPr id="320" name="Google Shape;320;g2900c02cd60_0_0"/>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t/>
            </a:r>
            <a:endParaRPr/>
          </a:p>
        </p:txBody>
      </p:sp>
      <p:pic>
        <p:nvPicPr>
          <p:cNvPr id="321" name="Google Shape;321;g2900c02cd60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Какво е това?</a:t>
            </a:r>
            <a:endParaRPr/>
          </a:p>
        </p:txBody>
      </p:sp>
      <p:pic>
        <p:nvPicPr>
          <p:cNvPr id="156" name="Google Shape;156;p3"/>
          <p:cNvPicPr preferRelativeResize="0"/>
          <p:nvPr>
            <p:ph idx="1" type="body"/>
          </p:nvPr>
        </p:nvPicPr>
        <p:blipFill rotWithShape="1">
          <a:blip r:embed="rId3">
            <a:alphaModFix/>
          </a:blip>
          <a:srcRect b="0" l="0" r="0" t="0"/>
          <a:stretch/>
        </p:blipFill>
        <p:spPr>
          <a:xfrm>
            <a:off x="671928" y="1156327"/>
            <a:ext cx="4303740" cy="4796117"/>
          </a:xfrm>
          <a:prstGeom prst="rect">
            <a:avLst/>
          </a:prstGeom>
          <a:noFill/>
          <a:ln>
            <a:noFill/>
          </a:ln>
        </p:spPr>
      </p:pic>
      <p:sp>
        <p:nvSpPr>
          <p:cNvPr id="157" name="Google Shape;157;p3"/>
          <p:cNvSpPr txBox="1"/>
          <p:nvPr/>
        </p:nvSpPr>
        <p:spPr>
          <a:xfrm>
            <a:off x="4975668" y="2620622"/>
            <a:ext cx="4669917" cy="1320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3330"/>
              <a:buFont typeface="Trebuchet MS"/>
              <a:buNone/>
            </a:pPr>
            <a:r>
              <a:rPr b="0" i="0" lang="bg-BG" sz="3330" u="none" cap="none" strike="noStrike">
                <a:solidFill>
                  <a:schemeClr val="accent1"/>
                </a:solidFill>
                <a:latin typeface="Trebuchet MS"/>
                <a:ea typeface="Trebuchet MS"/>
                <a:cs typeface="Trebuchet MS"/>
                <a:sym typeface="Trebuchet MS"/>
              </a:rPr>
              <a:t>Човешки мозък в състояние на почивка</a:t>
            </a:r>
            <a:endParaRPr b="0" i="0" sz="3330" u="none" cap="none" strike="noStrike">
              <a:solidFill>
                <a:schemeClr val="accent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900c02cd60_0_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bg-BG"/>
              <a:t>Electric Sheep</a:t>
            </a:r>
            <a:endParaRPr/>
          </a:p>
        </p:txBody>
      </p:sp>
      <p:sp>
        <p:nvSpPr>
          <p:cNvPr id="327" name="Google Shape;327;g2900c02cd60_0_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rPr lang="bg-BG" sz="1600">
                <a:latin typeface="Arial"/>
                <a:ea typeface="Arial"/>
                <a:cs typeface="Arial"/>
                <a:sym typeface="Arial"/>
              </a:rPr>
              <a:t>Electric Sheep is a volunteer computing project for animating and evolving fractal flames, which are in turn distributed to the networked computers, which display them as a screensaver.</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bg-BG" sz="1600">
                <a:latin typeface="Arial"/>
                <a:ea typeface="Arial"/>
                <a:cs typeface="Arial"/>
                <a:sym typeface="Arial"/>
              </a:rPr>
              <a:t>The process is transparent to the casual user, who can simply install the software as a screensaver. Alternatively, the user may become more involved with the project, manually creating a fractal flame file for upload to the server where it is rendered into a video file of the animated fractal flame. As the screensaver entertains the user, their computer is also used for rendering commercial projects, sales of which keep the servers and developers running.</a:t>
            </a:r>
            <a:endParaRPr sz="1600">
              <a:latin typeface="Arial"/>
              <a:ea typeface="Arial"/>
              <a:cs typeface="Arial"/>
              <a:sym typeface="Arial"/>
            </a:endParaRPr>
          </a:p>
          <a:p>
            <a:pPr indent="0" lvl="0" marL="0" rtl="0" algn="l">
              <a:lnSpc>
                <a:spcPct val="100000"/>
              </a:lnSpc>
              <a:spcBef>
                <a:spcPts val="1200"/>
              </a:spcBef>
              <a:spcAft>
                <a:spcPts val="0"/>
              </a:spcAft>
              <a:buSzPts val="1440"/>
              <a:buNone/>
            </a:pPr>
            <a:r>
              <a:rPr lang="bg-BG" sz="1600">
                <a:latin typeface="Arial"/>
                <a:ea typeface="Arial"/>
                <a:cs typeface="Arial"/>
                <a:sym typeface="Arial"/>
              </a:rPr>
              <a:t>There are about 500,000 active users (monthly uniques).</a:t>
            </a:r>
            <a:endParaRPr sz="1600">
              <a:latin typeface="Arial"/>
              <a:ea typeface="Arial"/>
              <a:cs typeface="Arial"/>
              <a:sym typeface="Arial"/>
            </a:endParaRPr>
          </a:p>
          <a:p>
            <a:pPr indent="0" lvl="0" marL="0" rtl="0" algn="l">
              <a:lnSpc>
                <a:spcPct val="100000"/>
              </a:lnSpc>
              <a:spcBef>
                <a:spcPts val="1000"/>
              </a:spcBef>
              <a:spcAft>
                <a:spcPts val="0"/>
              </a:spcAft>
              <a:buSzPts val="1440"/>
              <a:buNone/>
            </a:pPr>
            <a:r>
              <a:rPr lang="bg-BG" sz="1600">
                <a:solidFill>
                  <a:schemeClr val="dk1"/>
                </a:solidFill>
                <a:latin typeface="Arial"/>
                <a:ea typeface="Arial"/>
                <a:cs typeface="Arial"/>
                <a:sym typeface="Arial"/>
              </a:rPr>
              <a:t>The name "Electric Sheep" is taken from the title of</a:t>
            </a:r>
            <a:r>
              <a:rPr lang="bg-BG" sz="1600">
                <a:solidFill>
                  <a:schemeClr val="dk1"/>
                </a:solidFill>
                <a:uFill>
                  <a:noFill/>
                </a:uFill>
                <a:latin typeface="Arial"/>
                <a:ea typeface="Arial"/>
                <a:cs typeface="Arial"/>
                <a:sym typeface="Arial"/>
                <a:hlinkClick r:id="rId3">
                  <a:extLst>
                    <a:ext uri="{A12FA001-AC4F-418D-AE19-62706E023703}">
                      <ahyp:hlinkClr val="tx"/>
                    </a:ext>
                  </a:extLst>
                </a:hlinkClick>
              </a:rPr>
              <a:t> </a:t>
            </a:r>
            <a:r>
              <a:rPr lang="bg-BG" sz="1600" u="sng">
                <a:solidFill>
                  <a:schemeClr val="hlink"/>
                </a:solidFill>
                <a:latin typeface="Arial"/>
                <a:ea typeface="Arial"/>
                <a:cs typeface="Arial"/>
                <a:sym typeface="Arial"/>
                <a:hlinkClick r:id="rId4"/>
              </a:rPr>
              <a:t>Philip K. Dick</a:t>
            </a:r>
            <a:r>
              <a:rPr lang="bg-BG" sz="1600">
                <a:solidFill>
                  <a:schemeClr val="dk1"/>
                </a:solidFill>
                <a:latin typeface="Arial"/>
                <a:ea typeface="Arial"/>
                <a:cs typeface="Arial"/>
                <a:sym typeface="Arial"/>
              </a:rPr>
              <a:t>'s novel</a:t>
            </a:r>
            <a:r>
              <a:rPr lang="bg-BG" sz="1600">
                <a:solidFill>
                  <a:schemeClr val="dk1"/>
                </a:solidFill>
                <a:uFill>
                  <a:noFill/>
                </a:uFill>
                <a:latin typeface="Arial"/>
                <a:ea typeface="Arial"/>
                <a:cs typeface="Arial"/>
                <a:sym typeface="Arial"/>
                <a:hlinkClick r:id="rId5">
                  <a:extLst>
                    <a:ext uri="{A12FA001-AC4F-418D-AE19-62706E023703}">
                      <ahyp:hlinkClr val="tx"/>
                    </a:ext>
                  </a:extLst>
                </a:hlinkClick>
              </a:rPr>
              <a:t> </a:t>
            </a:r>
            <a:r>
              <a:rPr i="1" lang="bg-BG" sz="1600" u="sng">
                <a:solidFill>
                  <a:schemeClr val="hlink"/>
                </a:solidFill>
                <a:latin typeface="Arial"/>
                <a:ea typeface="Arial"/>
                <a:cs typeface="Arial"/>
                <a:sym typeface="Arial"/>
                <a:hlinkClick r:id="rId6"/>
              </a:rPr>
              <a:t>Do Androids Dream of Electric Sheep?</a:t>
            </a:r>
            <a:r>
              <a:rPr lang="bg-BG" sz="1600">
                <a:solidFill>
                  <a:schemeClr val="dk1"/>
                </a:solidFill>
                <a:latin typeface="Arial"/>
                <a:ea typeface="Arial"/>
                <a:cs typeface="Arial"/>
                <a:sym typeface="Arial"/>
              </a:rPr>
              <a:t>. The title mirrors the nature of the project: computers (androids) who have started running the screensaver begin rendering (dreaming) the fractal movies (</a:t>
            </a:r>
            <a:r>
              <a:rPr lang="bg-BG" sz="1600" u="sng">
                <a:solidFill>
                  <a:schemeClr val="hlink"/>
                </a:solidFill>
                <a:latin typeface="Arial"/>
                <a:ea typeface="Arial"/>
                <a:cs typeface="Arial"/>
                <a:sym typeface="Arial"/>
                <a:hlinkClick r:id="rId7"/>
              </a:rPr>
              <a:t>sheep</a:t>
            </a:r>
            <a:r>
              <a:rPr lang="bg-BG"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0" lvl="0" marL="0" rtl="0" algn="l">
              <a:lnSpc>
                <a:spcPct val="100000"/>
              </a:lnSpc>
              <a:spcBef>
                <a:spcPts val="1000"/>
              </a:spcBef>
              <a:spcAft>
                <a:spcPts val="0"/>
              </a:spcAft>
              <a:buSzPts val="1440"/>
              <a:buNone/>
            </a:pPr>
            <a:r>
              <a:t/>
            </a:r>
            <a:endParaRPr sz="1600">
              <a:solidFill>
                <a:schemeClr val="dk1"/>
              </a:solidFill>
              <a:latin typeface="Arial"/>
              <a:ea typeface="Arial"/>
              <a:cs typeface="Arial"/>
              <a:sym typeface="Arial"/>
            </a:endParaRPr>
          </a:p>
          <a:p>
            <a:pPr indent="0" lvl="0" marL="0" rtl="0" algn="l">
              <a:lnSpc>
                <a:spcPct val="100000"/>
              </a:lnSpc>
              <a:spcBef>
                <a:spcPts val="1000"/>
              </a:spcBef>
              <a:spcAft>
                <a:spcPts val="0"/>
              </a:spcAft>
              <a:buSzPts val="1440"/>
              <a:buNone/>
            </a:pPr>
            <a:r>
              <a:t/>
            </a:r>
            <a:endParaRPr sz="16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0b66ba83a2_0_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Clr>
                <a:schemeClr val="dk1"/>
              </a:buClr>
              <a:buSzPts val="1440"/>
              <a:buFont typeface="Arial"/>
              <a:buNone/>
            </a:pPr>
            <a:r>
              <a:rPr lang="bg-BG" sz="2200">
                <a:solidFill>
                  <a:schemeClr val="dk1"/>
                </a:solidFill>
                <a:latin typeface="Arial"/>
                <a:ea typeface="Arial"/>
                <a:cs typeface="Arial"/>
                <a:sym typeface="Arial"/>
              </a:rPr>
              <a:t>You can</a:t>
            </a:r>
            <a:r>
              <a:rPr lang="bg-BG" sz="2200">
                <a:solidFill>
                  <a:schemeClr val="dk1"/>
                </a:solidFill>
                <a:uFill>
                  <a:noFill/>
                </a:uFill>
                <a:latin typeface="Arial"/>
                <a:ea typeface="Arial"/>
                <a:cs typeface="Arial"/>
                <a:sym typeface="Arial"/>
                <a:hlinkClick r:id="rId3">
                  <a:extLst>
                    <a:ext uri="{A12FA001-AC4F-418D-AE19-62706E023703}">
                      <ahyp:hlinkClr val="tx"/>
                    </a:ext>
                  </a:extLst>
                </a:hlinkClick>
              </a:rPr>
              <a:t> </a:t>
            </a:r>
            <a:r>
              <a:rPr lang="bg-BG" sz="2200" u="sng">
                <a:solidFill>
                  <a:schemeClr val="hlink"/>
                </a:solidFill>
                <a:latin typeface="Arial"/>
                <a:ea typeface="Arial"/>
                <a:cs typeface="Arial"/>
                <a:sym typeface="Arial"/>
                <a:hlinkClick r:id="rId4"/>
              </a:rPr>
              <a:t>design your own sheep</a:t>
            </a:r>
            <a:r>
              <a:rPr lang="bg-BG" sz="2200">
                <a:solidFill>
                  <a:schemeClr val="dk1"/>
                </a:solidFill>
                <a:latin typeface="Arial"/>
                <a:ea typeface="Arial"/>
                <a:cs typeface="Arial"/>
                <a:sym typeface="Arial"/>
              </a:rPr>
              <a:t> and submit them to the gene pool. The result is a collective "android dream", blending man and machine with code to create an artificial lifeform.</a:t>
            </a:r>
            <a:endParaRPr sz="2200"/>
          </a:p>
        </p:txBody>
      </p:sp>
      <p:pic>
        <p:nvPicPr>
          <p:cNvPr id="333" name="Google Shape;333;g30b66ba83a2_0_0"/>
          <p:cNvPicPr preferRelativeResize="0"/>
          <p:nvPr/>
        </p:nvPicPr>
        <p:blipFill rotWithShape="1">
          <a:blip r:embed="rId5">
            <a:alphaModFix/>
          </a:blip>
          <a:srcRect b="0" l="0" r="0" t="0"/>
          <a:stretch/>
        </p:blipFill>
        <p:spPr>
          <a:xfrm>
            <a:off x="573250" y="2235300"/>
            <a:ext cx="8218134" cy="4622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Примери за разпределени системи:</a:t>
            </a:r>
            <a:br>
              <a:rPr lang="bg-BG"/>
            </a:br>
            <a:r>
              <a:rPr lang="bg-BG"/>
              <a:t>Разпределен изкуствен интелект</a:t>
            </a:r>
            <a:endParaRPr/>
          </a:p>
        </p:txBody>
      </p:sp>
      <p:sp>
        <p:nvSpPr>
          <p:cNvPr id="339" name="Google Shape;339;p28"/>
          <p:cNvSpPr txBox="1"/>
          <p:nvPr>
            <p:ph idx="1" type="body"/>
          </p:nvPr>
        </p:nvSpPr>
        <p:spPr>
          <a:xfrm>
            <a:off x="677334" y="2160589"/>
            <a:ext cx="8596668" cy="4512927"/>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800"/>
              <a:buChar char="►"/>
            </a:pPr>
            <a:r>
              <a:rPr lang="bg-BG"/>
              <a:t>DAI или </a:t>
            </a:r>
            <a:r>
              <a:rPr lang="bg-BG" u="sng">
                <a:solidFill>
                  <a:schemeClr val="hlink"/>
                </a:solidFill>
                <a:hlinkClick r:id="rId3"/>
              </a:rPr>
              <a:t>Децентрализиран изкуствен интелект</a:t>
            </a:r>
            <a:r>
              <a:rPr lang="bg-BG"/>
              <a:t>.</a:t>
            </a:r>
            <a:endParaRPr/>
          </a:p>
          <a:p>
            <a:pPr indent="-342900" lvl="0" marL="342900" rtl="0" algn="l">
              <a:lnSpc>
                <a:spcPct val="80000"/>
              </a:lnSpc>
              <a:spcBef>
                <a:spcPts val="1000"/>
              </a:spcBef>
              <a:spcAft>
                <a:spcPts val="0"/>
              </a:spcAft>
              <a:buSzPts val="1800"/>
              <a:buChar char="►"/>
            </a:pPr>
            <a:r>
              <a:rPr lang="bg-BG"/>
              <a:t>Този вид системи се състоят от множество автономни, самообучаващи се възли за обработка на информация (агенти), които са разпределени и самостоятелни. Могат да комуникират асинхронно.</a:t>
            </a:r>
            <a:endParaRPr/>
          </a:p>
          <a:p>
            <a:pPr indent="-342900" lvl="0" marL="342900" rtl="0" algn="l">
              <a:lnSpc>
                <a:spcPct val="80000"/>
              </a:lnSpc>
              <a:spcBef>
                <a:spcPts val="1000"/>
              </a:spcBef>
              <a:spcAft>
                <a:spcPts val="0"/>
              </a:spcAft>
              <a:buSzPts val="1800"/>
              <a:buChar char="►"/>
            </a:pPr>
            <a:r>
              <a:rPr lang="bg-BG"/>
              <a:t>Могат да работят и с малка извадка от огромни datasets, които могат да се променят в процеса на обработка.</a:t>
            </a:r>
            <a:endParaRPr/>
          </a:p>
          <a:p>
            <a:pPr indent="-342900" lvl="0" marL="342900" rtl="0" algn="l">
              <a:lnSpc>
                <a:spcPct val="80000"/>
              </a:lnSpc>
              <a:spcBef>
                <a:spcPts val="1000"/>
              </a:spcBef>
              <a:spcAft>
                <a:spcPts val="0"/>
              </a:spcAft>
              <a:buSzPts val="1800"/>
              <a:buChar char="►"/>
            </a:pPr>
            <a:r>
              <a:rPr lang="bg-BG"/>
              <a:t>Начин за използване на огромна изчислителна мощ и паралелни изчисления за изучаване и обработка на огромни списъци с данни, използвайки множество агенти.</a:t>
            </a:r>
            <a:endParaRPr/>
          </a:p>
          <a:p>
            <a:pPr indent="-265176" lvl="0" marL="342900" rtl="0" algn="l">
              <a:lnSpc>
                <a:spcPct val="80000"/>
              </a:lnSpc>
              <a:spcBef>
                <a:spcPts val="1000"/>
              </a:spcBef>
              <a:spcAft>
                <a:spcPts val="0"/>
              </a:spcAft>
              <a:buSzPts val="1224"/>
              <a:buNone/>
            </a:pPr>
            <a:r>
              <a:t/>
            </a:r>
            <a:endParaRPr/>
          </a:p>
          <a:p>
            <a:pPr indent="-265176" lvl="0" marL="342900" rtl="0" algn="l">
              <a:lnSpc>
                <a:spcPct val="80000"/>
              </a:lnSpc>
              <a:spcBef>
                <a:spcPts val="1000"/>
              </a:spcBef>
              <a:spcAft>
                <a:spcPts val="0"/>
              </a:spcAft>
              <a:buSzPts val="1224"/>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953affc473_0_1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Примери за разпределени системи:</a:t>
            </a:r>
            <a:br>
              <a:rPr lang="bg-BG"/>
            </a:br>
            <a:r>
              <a:rPr lang="bg-BG"/>
              <a:t>Разпределен изкуствен интелект</a:t>
            </a:r>
            <a:endParaRPr/>
          </a:p>
        </p:txBody>
      </p:sp>
      <p:sp>
        <p:nvSpPr>
          <p:cNvPr id="345" name="Google Shape;345;g2953affc473_0_16"/>
          <p:cNvSpPr txBox="1"/>
          <p:nvPr>
            <p:ph idx="1" type="body"/>
          </p:nvPr>
        </p:nvSpPr>
        <p:spPr>
          <a:xfrm>
            <a:off x="677334" y="2160589"/>
            <a:ext cx="8596800" cy="4512900"/>
          </a:xfrm>
          <a:prstGeom prst="rect">
            <a:avLst/>
          </a:prstGeom>
          <a:noFill/>
          <a:ln>
            <a:noFill/>
          </a:ln>
        </p:spPr>
        <p:txBody>
          <a:bodyPr anchorCtr="0" anchor="t" bIns="45700" lIns="91425" spcFirstLastPara="1" rIns="91425" wrap="square" tIns="45700">
            <a:noAutofit/>
          </a:bodyPr>
          <a:lstStyle/>
          <a:p>
            <a:pPr indent="-342900" lvl="0" marL="457200" rtl="0" algn="l">
              <a:lnSpc>
                <a:spcPct val="80000"/>
              </a:lnSpc>
              <a:spcBef>
                <a:spcPts val="1000"/>
              </a:spcBef>
              <a:spcAft>
                <a:spcPts val="0"/>
              </a:spcAft>
              <a:buSzPts val="1800"/>
              <a:buChar char="►"/>
            </a:pPr>
            <a:r>
              <a:rPr lang="bg-BG"/>
              <a:t>Видове софтуерни агенти:</a:t>
            </a:r>
            <a:endParaRPr/>
          </a:p>
          <a:p>
            <a:pPr indent="-342900" lvl="1" marL="914400" rtl="0" algn="l">
              <a:lnSpc>
                <a:spcPct val="80000"/>
              </a:lnSpc>
              <a:spcBef>
                <a:spcPts val="1000"/>
              </a:spcBef>
              <a:spcAft>
                <a:spcPts val="0"/>
              </a:spcAft>
              <a:buSzPts val="1800"/>
              <a:buChar char="►"/>
            </a:pPr>
            <a:r>
              <a:rPr lang="bg-BG" sz="1800"/>
              <a:t>reactive agent –  автомат, който получава информация, обработва я и произвежда резултат.</a:t>
            </a:r>
            <a:endParaRPr sz="1800"/>
          </a:p>
          <a:p>
            <a:pPr indent="-342900" lvl="1" marL="914400" rtl="0" algn="l">
              <a:lnSpc>
                <a:spcPct val="80000"/>
              </a:lnSpc>
              <a:spcBef>
                <a:spcPts val="1000"/>
              </a:spcBef>
              <a:spcAft>
                <a:spcPts val="0"/>
              </a:spcAft>
              <a:buSzPts val="1800"/>
              <a:buChar char="►"/>
            </a:pPr>
            <a:r>
              <a:rPr lang="bg-BG" sz="1800"/>
              <a:t>deliberative agent – има своя гледна точка и може да следва свой лично създаден план.</a:t>
            </a:r>
            <a:endParaRPr sz="1800"/>
          </a:p>
          <a:p>
            <a:pPr indent="-342900" lvl="1" marL="914400" rtl="0" algn="l">
              <a:lnSpc>
                <a:spcPct val="80000"/>
              </a:lnSpc>
              <a:spcBef>
                <a:spcPts val="1000"/>
              </a:spcBef>
              <a:spcAft>
                <a:spcPts val="0"/>
              </a:spcAft>
              <a:buSzPts val="1800"/>
              <a:buChar char="►"/>
            </a:pPr>
            <a:r>
              <a:rPr lang="bg-BG" sz="1800"/>
              <a:t>hybrid agent – смесица между реактивен и съвещателен – може да следва свой план, но в същото време да реагира без обсъждане.</a:t>
            </a:r>
            <a:endParaRPr sz="1800"/>
          </a:p>
          <a:p>
            <a:pPr indent="-342900" lvl="0" marL="457200" rtl="0" algn="l">
              <a:lnSpc>
                <a:spcPct val="80000"/>
              </a:lnSpc>
              <a:spcBef>
                <a:spcPts val="1000"/>
              </a:spcBef>
              <a:spcAft>
                <a:spcPts val="0"/>
              </a:spcAft>
              <a:buSzPts val="1800"/>
              <a:buChar char="►"/>
            </a:pPr>
            <a:r>
              <a:rPr lang="bg-BG"/>
              <a:t>DeepMind - The Role of Multi-Agent Learning in Artificial Intelligence Research </a:t>
            </a:r>
            <a:r>
              <a:rPr lang="bg-BG" u="sng">
                <a:solidFill>
                  <a:schemeClr val="hlink"/>
                </a:solidFill>
                <a:hlinkClick r:id="rId3"/>
              </a:rPr>
              <a:t>https://www.youtube.com/watch?v=yE62Zwhmzi8</a:t>
            </a:r>
            <a:endParaRPr/>
          </a:p>
          <a:p>
            <a:pPr indent="-342900" lvl="0" marL="457200" rtl="0" algn="l">
              <a:lnSpc>
                <a:spcPct val="80000"/>
              </a:lnSpc>
              <a:spcBef>
                <a:spcPts val="1000"/>
              </a:spcBef>
              <a:spcAft>
                <a:spcPts val="0"/>
              </a:spcAft>
              <a:buSzPts val="1800"/>
              <a:buChar char="►"/>
            </a:pPr>
            <a:r>
              <a:rPr lang="bg-BG"/>
              <a:t>Distributed Artificial Intelligence in Space, SEI, Carnegie Mellon University </a:t>
            </a:r>
            <a:r>
              <a:rPr lang="bg-BG" u="sng">
                <a:solidFill>
                  <a:schemeClr val="hlink"/>
                </a:solidFill>
                <a:hlinkClick r:id="rId4"/>
              </a:rPr>
              <a:t>https://www.youtube.com/watch?v=_VZW75w0eIE</a:t>
            </a:r>
            <a:endParaRPr/>
          </a:p>
          <a:p>
            <a:pPr indent="-265176" lvl="0" marL="342900" rtl="0" algn="l">
              <a:lnSpc>
                <a:spcPct val="80000"/>
              </a:lnSpc>
              <a:spcBef>
                <a:spcPts val="1000"/>
              </a:spcBef>
              <a:spcAft>
                <a:spcPts val="0"/>
              </a:spcAft>
              <a:buSzPts val="1224"/>
              <a:buNone/>
            </a:pPr>
            <a:r>
              <a:t/>
            </a:r>
            <a:endParaRPr/>
          </a:p>
          <a:p>
            <a:pPr indent="-265176" lvl="0" marL="342900" rtl="0" algn="l">
              <a:lnSpc>
                <a:spcPct val="80000"/>
              </a:lnSpc>
              <a:spcBef>
                <a:spcPts val="1000"/>
              </a:spcBef>
              <a:spcAft>
                <a:spcPts val="0"/>
              </a:spcAft>
              <a:buSzPts val="1224"/>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Разпределен изкуствен интелект </a:t>
            </a:r>
            <a:endParaRPr/>
          </a:p>
        </p:txBody>
      </p:sp>
      <p:pic>
        <p:nvPicPr>
          <p:cNvPr id="351" name="Google Shape;351;p29"/>
          <p:cNvPicPr preferRelativeResize="0"/>
          <p:nvPr>
            <p:ph idx="1" type="body"/>
          </p:nvPr>
        </p:nvPicPr>
        <p:blipFill rotWithShape="1">
          <a:blip r:embed="rId3">
            <a:alphaModFix/>
          </a:blip>
          <a:srcRect b="0" l="0" r="0" t="0"/>
          <a:stretch/>
        </p:blipFill>
        <p:spPr>
          <a:xfrm>
            <a:off x="7251932" y="1930401"/>
            <a:ext cx="4940068" cy="4927600"/>
          </a:xfrm>
          <a:prstGeom prst="rect">
            <a:avLst/>
          </a:prstGeom>
          <a:noFill/>
          <a:ln>
            <a:noFill/>
          </a:ln>
        </p:spPr>
      </p:pic>
      <p:pic>
        <p:nvPicPr>
          <p:cNvPr id="352" name="Google Shape;352;p29"/>
          <p:cNvPicPr preferRelativeResize="0"/>
          <p:nvPr/>
        </p:nvPicPr>
        <p:blipFill rotWithShape="1">
          <a:blip r:embed="rId4">
            <a:alphaModFix/>
          </a:blip>
          <a:srcRect b="0" l="0" r="0" t="0"/>
          <a:stretch/>
        </p:blipFill>
        <p:spPr>
          <a:xfrm>
            <a:off x="-219192" y="2518611"/>
            <a:ext cx="7355982" cy="36923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Примери за разпределени системи:</a:t>
            </a:r>
            <a:br>
              <a:rPr lang="bg-BG"/>
            </a:br>
            <a:r>
              <a:rPr lang="bg-BG"/>
              <a:t>Разпределени бази данни</a:t>
            </a:r>
            <a:endParaRPr/>
          </a:p>
        </p:txBody>
      </p:sp>
      <p:sp>
        <p:nvSpPr>
          <p:cNvPr id="358" name="Google Shape;358;p3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1440"/>
              <a:buChar char="►"/>
            </a:pPr>
            <a:r>
              <a:rPr lang="bg-BG"/>
              <a:t>Една разпределена база данни е разположена върху множество сървъри и/или физически локации. Данните й могат да бъдат </a:t>
            </a:r>
            <a:r>
              <a:rPr i="1" lang="bg-BG"/>
              <a:t>репликирани</a:t>
            </a:r>
            <a:r>
              <a:rPr lang="bg-BG"/>
              <a:t> или </a:t>
            </a:r>
            <a:r>
              <a:rPr i="1" lang="bg-BG"/>
              <a:t>дупликирани</a:t>
            </a:r>
            <a:r>
              <a:rPr lang="bg-BG"/>
              <a:t> в различни системи.</a:t>
            </a:r>
            <a:endParaRPr/>
          </a:p>
          <a:p>
            <a:pPr indent="-342900" lvl="0" marL="342900" rtl="0" algn="l">
              <a:lnSpc>
                <a:spcPct val="100000"/>
              </a:lnSpc>
              <a:spcBef>
                <a:spcPts val="1000"/>
              </a:spcBef>
              <a:spcAft>
                <a:spcPts val="0"/>
              </a:spcAft>
              <a:buSzPts val="1440"/>
              <a:buChar char="►"/>
            </a:pPr>
            <a:r>
              <a:rPr lang="bg-BG"/>
              <a:t>Трябва да сме наясно с хомогенната и хетерогенната природа на разпределените бази данни.</a:t>
            </a:r>
            <a:endParaRPr/>
          </a:p>
          <a:p>
            <a:pPr indent="-342900" lvl="0" marL="342900" rtl="0" algn="l">
              <a:lnSpc>
                <a:spcPct val="100000"/>
              </a:lnSpc>
              <a:spcBef>
                <a:spcPts val="1000"/>
              </a:spcBef>
              <a:spcAft>
                <a:spcPts val="0"/>
              </a:spcAft>
              <a:buSzPts val="1440"/>
              <a:buChar char="►"/>
            </a:pPr>
            <a:r>
              <a:rPr lang="bg-BG"/>
              <a:t>Хомогенно разпределени бази данни – всяка част от системата има една и съща database management system и един и същи data model. Лесни за поддръжка и скалиране чрез добавяне на нови nodes и locations.</a:t>
            </a:r>
            <a:endParaRPr/>
          </a:p>
          <a:p>
            <a:pPr indent="-342900" lvl="0" marL="342900" rtl="0" algn="l">
              <a:lnSpc>
                <a:spcPct val="100000"/>
              </a:lnSpc>
              <a:spcBef>
                <a:spcPts val="1000"/>
              </a:spcBef>
              <a:spcAft>
                <a:spcPts val="0"/>
              </a:spcAft>
              <a:buSzPts val="1440"/>
              <a:buChar char="►"/>
            </a:pPr>
            <a:r>
              <a:rPr lang="bg-BG"/>
              <a:t>Хетерогенно разпределени бази данни – разрешават множество data models, различни database management systems. Използват се gateways, за транслация от един node към друг.</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500"/>
                                        <p:tgtEl>
                                          <p:spTgt spid="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500"/>
                                        <p:tgtEl>
                                          <p:spTgt spid="3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500"/>
                                        <p:tgtEl>
                                          <p:spTgt spid="3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Effect filter="fade" transition="in">
                                      <p:cBhvr>
                                        <p:cTn dur="500"/>
                                        <p:tgtEl>
                                          <p:spTgt spid="3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4" st="4"/>
                                            </p:txEl>
                                          </p:spTgt>
                                        </p:tgtEl>
                                        <p:attrNameLst>
                                          <p:attrName>style.visibility</p:attrName>
                                        </p:attrNameLst>
                                      </p:cBhvr>
                                      <p:to>
                                        <p:strVal val="visible"/>
                                      </p:to>
                                    </p:set>
                                    <p:animEffect filter="fade" transition="in">
                                      <p:cBhvr>
                                        <p:cTn dur="500"/>
                                        <p:tgtEl>
                                          <p:spTgt spid="35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Разпределени бази данни</a:t>
            </a:r>
            <a:endParaRPr/>
          </a:p>
        </p:txBody>
      </p:sp>
      <p:pic>
        <p:nvPicPr>
          <p:cNvPr id="364" name="Google Shape;364;p31"/>
          <p:cNvPicPr preferRelativeResize="0"/>
          <p:nvPr>
            <p:ph idx="1" type="body"/>
          </p:nvPr>
        </p:nvPicPr>
        <p:blipFill rotWithShape="1">
          <a:blip r:embed="rId3">
            <a:alphaModFix/>
          </a:blip>
          <a:srcRect b="0" l="0" r="0" t="0"/>
          <a:stretch/>
        </p:blipFill>
        <p:spPr>
          <a:xfrm>
            <a:off x="827525" y="1599114"/>
            <a:ext cx="6495696" cy="518354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Архитектури</a:t>
            </a:r>
            <a:endParaRPr/>
          </a:p>
        </p:txBody>
      </p:sp>
      <p:sp>
        <p:nvSpPr>
          <p:cNvPr id="370" name="Google Shape;370;p3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1224"/>
              <a:buChar char="►"/>
            </a:pPr>
            <a:r>
              <a:rPr lang="bg-BG" sz="1530"/>
              <a:t>Разпределените системи е нужно да споделят мрежа, която да създава връзка между различните компоненти (машини, хардуер и софтуер).</a:t>
            </a:r>
            <a:endParaRPr/>
          </a:p>
          <a:p>
            <a:pPr indent="-342900" lvl="0" marL="342900" rtl="0" algn="l">
              <a:lnSpc>
                <a:spcPct val="80000"/>
              </a:lnSpc>
              <a:spcBef>
                <a:spcPts val="1000"/>
              </a:spcBef>
              <a:spcAft>
                <a:spcPts val="0"/>
              </a:spcAft>
              <a:buSzPts val="1224"/>
              <a:buChar char="►"/>
            </a:pPr>
            <a:r>
              <a:rPr lang="bg-BG" sz="1530"/>
              <a:t>Те трябва да могат</a:t>
            </a:r>
            <a:r>
              <a:rPr b="1" lang="bg-BG" sz="1530"/>
              <a:t> да обменят съобщения и информация </a:t>
            </a:r>
            <a:r>
              <a:rPr lang="bg-BG" sz="1530"/>
              <a:t>помежду си.</a:t>
            </a:r>
            <a:endParaRPr/>
          </a:p>
          <a:p>
            <a:pPr indent="-285750" lvl="1" marL="742950" rtl="0" algn="l">
              <a:lnSpc>
                <a:spcPct val="80000"/>
              </a:lnSpc>
              <a:spcBef>
                <a:spcPts val="1000"/>
              </a:spcBef>
              <a:spcAft>
                <a:spcPts val="0"/>
              </a:spcAft>
              <a:buSzPts val="1088"/>
              <a:buChar char="►"/>
            </a:pPr>
            <a:r>
              <a:rPr lang="bg-BG" sz="1360"/>
              <a:t>Тази мрежа може да е свързана с IP адреси, да използва кабели или дори платки.</a:t>
            </a:r>
            <a:endParaRPr/>
          </a:p>
          <a:p>
            <a:pPr indent="-285750" lvl="1" marL="742950" rtl="0" algn="l">
              <a:lnSpc>
                <a:spcPct val="80000"/>
              </a:lnSpc>
              <a:spcBef>
                <a:spcPts val="1000"/>
              </a:spcBef>
              <a:spcAft>
                <a:spcPts val="0"/>
              </a:spcAft>
              <a:buSzPts val="1088"/>
              <a:buChar char="►"/>
            </a:pPr>
            <a:r>
              <a:rPr lang="bg-BG" sz="1360"/>
              <a:t>Съобщенията изпратени между компонентите съдържат данни, които системата желае да споделя като бази данни, обекти и файлове.</a:t>
            </a:r>
            <a:endParaRPr/>
          </a:p>
          <a:p>
            <a:pPr indent="-285750" lvl="1" marL="742950" rtl="0" algn="l">
              <a:lnSpc>
                <a:spcPct val="80000"/>
              </a:lnSpc>
              <a:spcBef>
                <a:spcPts val="1000"/>
              </a:spcBef>
              <a:spcAft>
                <a:spcPts val="0"/>
              </a:spcAft>
              <a:buSzPts val="1088"/>
              <a:buChar char="►"/>
            </a:pPr>
            <a:r>
              <a:rPr lang="bg-BG" sz="1360"/>
              <a:t>Начинът, по който съобщенията се комуникират надеждно, било то изпращане, получаване и приемане или как едно звено, повтаря дадена връзка след проблем и основна характеристика за една разпределена система.</a:t>
            </a:r>
            <a:endParaRPr sz="1360"/>
          </a:p>
          <a:p>
            <a:pPr indent="-342900" lvl="0" marL="342900" rtl="0" algn="l">
              <a:lnSpc>
                <a:spcPct val="80000"/>
              </a:lnSpc>
              <a:spcBef>
                <a:spcPts val="1000"/>
              </a:spcBef>
              <a:spcAft>
                <a:spcPts val="0"/>
              </a:spcAft>
              <a:buSzPts val="1224"/>
              <a:buChar char="►"/>
            </a:pPr>
            <a:r>
              <a:rPr lang="bg-BG" sz="1530"/>
              <a:t>Разпределените системи са създадени с причина - нуждата определени услуги и приложения да скалират - към тях да бъдат добавени и управлявани нови машини.</a:t>
            </a:r>
            <a:endParaRPr/>
          </a:p>
          <a:p>
            <a:pPr indent="-342900" lvl="0" marL="342900" rtl="0" algn="l">
              <a:lnSpc>
                <a:spcPct val="80000"/>
              </a:lnSpc>
              <a:spcBef>
                <a:spcPts val="1000"/>
              </a:spcBef>
              <a:spcAft>
                <a:spcPts val="0"/>
              </a:spcAft>
              <a:buSzPts val="1224"/>
              <a:buChar char="►"/>
            </a:pPr>
            <a:r>
              <a:rPr lang="bg-BG" sz="1530"/>
              <a:t>Основния риск при дизайна на разпределени системи е съотношението между сложност и производителност.</a:t>
            </a:r>
            <a:endParaRPr sz="1530"/>
          </a:p>
          <a:p>
            <a:pPr indent="-342900" lvl="0" marL="342900" rtl="0" algn="l">
              <a:lnSpc>
                <a:spcPct val="80000"/>
              </a:lnSpc>
              <a:spcBef>
                <a:spcPts val="1000"/>
              </a:spcBef>
              <a:spcAft>
                <a:spcPts val="0"/>
              </a:spcAft>
              <a:buSzPts val="1224"/>
              <a:buChar char="►"/>
            </a:pPr>
            <a:r>
              <a:rPr lang="bg-BG" sz="1530"/>
              <a:t>За да разберем това, нека да разгледаме различните видове разпределени архитектури и техните плюсове и минуси.</a:t>
            </a:r>
            <a:endParaRPr sz="153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0" st="0"/>
                                            </p:txEl>
                                          </p:spTgt>
                                        </p:tgtEl>
                                        <p:attrNameLst>
                                          <p:attrName>style.visibility</p:attrName>
                                        </p:attrNameLst>
                                      </p:cBhvr>
                                      <p:to>
                                        <p:strVal val="visible"/>
                                      </p:to>
                                    </p:set>
                                    <p:animEffect filter="fade" transition="in">
                                      <p:cBhvr>
                                        <p:cTn dur="500"/>
                                        <p:tgtEl>
                                          <p:spTgt spid="3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1" st="1"/>
                                            </p:txEl>
                                          </p:spTgt>
                                        </p:tgtEl>
                                        <p:attrNameLst>
                                          <p:attrName>style.visibility</p:attrName>
                                        </p:attrNameLst>
                                      </p:cBhvr>
                                      <p:to>
                                        <p:strVal val="visible"/>
                                      </p:to>
                                    </p:set>
                                    <p:animEffect filter="fade" transition="in">
                                      <p:cBhvr>
                                        <p:cTn dur="500"/>
                                        <p:tgtEl>
                                          <p:spTgt spid="3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2" st="2"/>
                                            </p:txEl>
                                          </p:spTgt>
                                        </p:tgtEl>
                                        <p:attrNameLst>
                                          <p:attrName>style.visibility</p:attrName>
                                        </p:attrNameLst>
                                      </p:cBhvr>
                                      <p:to>
                                        <p:strVal val="visible"/>
                                      </p:to>
                                    </p:set>
                                    <p:animEffect filter="fade" transition="in">
                                      <p:cBhvr>
                                        <p:cTn dur="500"/>
                                        <p:tgtEl>
                                          <p:spTgt spid="3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3" st="3"/>
                                            </p:txEl>
                                          </p:spTgt>
                                        </p:tgtEl>
                                        <p:attrNameLst>
                                          <p:attrName>style.visibility</p:attrName>
                                        </p:attrNameLst>
                                      </p:cBhvr>
                                      <p:to>
                                        <p:strVal val="visible"/>
                                      </p:to>
                                    </p:set>
                                    <p:animEffect filter="fade" transition="in">
                                      <p:cBhvr>
                                        <p:cTn dur="500"/>
                                        <p:tgtEl>
                                          <p:spTgt spid="3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4" st="4"/>
                                            </p:txEl>
                                          </p:spTgt>
                                        </p:tgtEl>
                                        <p:attrNameLst>
                                          <p:attrName>style.visibility</p:attrName>
                                        </p:attrNameLst>
                                      </p:cBhvr>
                                      <p:to>
                                        <p:strVal val="visible"/>
                                      </p:to>
                                    </p:set>
                                    <p:animEffect filter="fade" transition="in">
                                      <p:cBhvr>
                                        <p:cTn dur="500"/>
                                        <p:tgtEl>
                                          <p:spTgt spid="3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5" st="5"/>
                                            </p:txEl>
                                          </p:spTgt>
                                        </p:tgtEl>
                                        <p:attrNameLst>
                                          <p:attrName>style.visibility</p:attrName>
                                        </p:attrNameLst>
                                      </p:cBhvr>
                                      <p:to>
                                        <p:strVal val="visible"/>
                                      </p:to>
                                    </p:set>
                                    <p:animEffect filter="fade" transition="in">
                                      <p:cBhvr>
                                        <p:cTn dur="500"/>
                                        <p:tgtEl>
                                          <p:spTgt spid="3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6" st="6"/>
                                            </p:txEl>
                                          </p:spTgt>
                                        </p:tgtEl>
                                        <p:attrNameLst>
                                          <p:attrName>style.visibility</p:attrName>
                                        </p:attrNameLst>
                                      </p:cBhvr>
                                      <p:to>
                                        <p:strVal val="visible"/>
                                      </p:to>
                                    </p:set>
                                    <p:animEffect filter="fade" transition="in">
                                      <p:cBhvr>
                                        <p:cTn dur="500"/>
                                        <p:tgtEl>
                                          <p:spTgt spid="3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7" st="7"/>
                                            </p:txEl>
                                          </p:spTgt>
                                        </p:tgtEl>
                                        <p:attrNameLst>
                                          <p:attrName>style.visibility</p:attrName>
                                        </p:attrNameLst>
                                      </p:cBhvr>
                                      <p:to>
                                        <p:strVal val="visible"/>
                                      </p:to>
                                    </p:set>
                                    <p:animEffect filter="fade" transition="in">
                                      <p:cBhvr>
                                        <p:cTn dur="500"/>
                                        <p:tgtEl>
                                          <p:spTgt spid="37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Типове разпределени архитектури</a:t>
            </a:r>
            <a:br>
              <a:rPr lang="bg-BG"/>
            </a:br>
            <a:r>
              <a:rPr lang="bg-BG"/>
              <a:t>Client-Server</a:t>
            </a:r>
            <a:endParaRPr/>
          </a:p>
        </p:txBody>
      </p:sp>
      <p:sp>
        <p:nvSpPr>
          <p:cNvPr id="376" name="Google Shape;376;p3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Изначално разпределените системи са се състояли от сървър, разполагащ със споделени ресурси като принтер, база данни или web сървър. </a:t>
            </a:r>
            <a:endParaRPr/>
          </a:p>
          <a:p>
            <a:pPr indent="-342900" lvl="0" marL="342900" rtl="0" algn="l">
              <a:lnSpc>
                <a:spcPct val="100000"/>
              </a:lnSpc>
              <a:spcBef>
                <a:spcPts val="1000"/>
              </a:spcBef>
              <a:spcAft>
                <a:spcPts val="0"/>
              </a:spcAft>
              <a:buSzPts val="1440"/>
              <a:buChar char="►"/>
            </a:pPr>
            <a:r>
              <a:rPr lang="bg-BG"/>
              <a:t>Този сървър също така е разполагал с множество клиенти, които сами решават, кога и как да използват ресурсите му.</a:t>
            </a:r>
            <a:endParaRPr/>
          </a:p>
          <a:p>
            <a:pPr indent="-342900" lvl="0" marL="342900" rtl="0" algn="l">
              <a:lnSpc>
                <a:spcPct val="100000"/>
              </a:lnSpc>
              <a:spcBef>
                <a:spcPts val="1000"/>
              </a:spcBef>
              <a:spcAft>
                <a:spcPts val="0"/>
              </a:spcAft>
              <a:buSzPts val="1440"/>
              <a:buChar char="►"/>
            </a:pPr>
            <a:r>
              <a:rPr lang="bg-BG"/>
              <a:t>Клиентите решават, какво ще правят с данните – дали ще създават нови, ще редактират или изтриват стари и т.н.</a:t>
            </a:r>
            <a:endParaRPr/>
          </a:p>
          <a:p>
            <a:pPr indent="-342900" lvl="0" marL="342900" rtl="0" algn="l">
              <a:lnSpc>
                <a:spcPct val="100000"/>
              </a:lnSpc>
              <a:spcBef>
                <a:spcPts val="1000"/>
              </a:spcBef>
              <a:spcAft>
                <a:spcPts val="0"/>
              </a:spcAft>
              <a:buSzPts val="1440"/>
              <a:buChar char="►"/>
            </a:pPr>
            <a:r>
              <a:rPr lang="bg-BG"/>
              <a:t>Хранилища за код като Git са добър пример, в който решението кога и как да се разпределя информацията, зависи от разработчиците, които сами решават кога да commit-ват промени.</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Типове разпределени архитектури</a:t>
            </a:r>
            <a:br>
              <a:rPr lang="bg-BG"/>
            </a:br>
            <a:r>
              <a:rPr lang="bg-BG"/>
              <a:t>Three-tier</a:t>
            </a:r>
            <a:endParaRPr/>
          </a:p>
        </p:txBody>
      </p:sp>
      <p:sp>
        <p:nvSpPr>
          <p:cNvPr id="382" name="Google Shape;382;p3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При този вид архитектура, клиентите нямат нужда да определят лично кога да променят данните и вземането на подобни решения им е спестено.</a:t>
            </a:r>
            <a:endParaRPr/>
          </a:p>
          <a:p>
            <a:pPr indent="-342900" lvl="0" marL="342900" rtl="0" algn="l">
              <a:lnSpc>
                <a:spcPct val="100000"/>
              </a:lnSpc>
              <a:spcBef>
                <a:spcPts val="1000"/>
              </a:spcBef>
              <a:spcAft>
                <a:spcPts val="0"/>
              </a:spcAft>
              <a:buSzPts val="1440"/>
              <a:buChar char="►"/>
            </a:pPr>
            <a:r>
              <a:rPr lang="bg-BG"/>
              <a:t>Повечето изначални web приложения спадат към тази категория.</a:t>
            </a:r>
            <a:endParaRPr/>
          </a:p>
          <a:p>
            <a:pPr indent="-342900" lvl="0" marL="342900" rtl="0" algn="l">
              <a:lnSpc>
                <a:spcPct val="100000"/>
              </a:lnSpc>
              <a:spcBef>
                <a:spcPts val="1000"/>
              </a:spcBef>
              <a:spcAft>
                <a:spcPts val="0"/>
              </a:spcAft>
              <a:buSzPts val="1440"/>
              <a:buChar char="►"/>
            </a:pPr>
            <a:r>
              <a:rPr lang="bg-BG"/>
              <a:t>Middle tier частта може да бъде наречена агент, който получава и обработва заявките (requests) от клиентите.</a:t>
            </a:r>
            <a:endParaRPr/>
          </a:p>
          <a:p>
            <a:pPr indent="-342900" lvl="0" marL="342900" rtl="0" algn="l">
              <a:lnSpc>
                <a:spcPct val="100000"/>
              </a:lnSpc>
              <a:spcBef>
                <a:spcPts val="1000"/>
              </a:spcBef>
              <a:spcAft>
                <a:spcPts val="0"/>
              </a:spcAft>
              <a:buSzPts val="1440"/>
              <a:buChar char="►"/>
            </a:pPr>
            <a:r>
              <a:rPr lang="bg-BG"/>
              <a:t>Middle tier може да бъде stateless.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А какво е това?</a:t>
            </a:r>
            <a:endParaRPr/>
          </a:p>
        </p:txBody>
      </p:sp>
      <p:sp>
        <p:nvSpPr>
          <p:cNvPr id="163" name="Google Shape;163;p4"/>
          <p:cNvSpPr txBox="1"/>
          <p:nvPr/>
        </p:nvSpPr>
        <p:spPr>
          <a:xfrm>
            <a:off x="4975668" y="2620622"/>
            <a:ext cx="4669917" cy="1320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3600"/>
              <a:buFont typeface="Trebuchet MS"/>
              <a:buNone/>
            </a:pPr>
            <a:r>
              <a:rPr b="0" i="0" lang="bg-BG" sz="3600" u="none" cap="none" strike="noStrike">
                <a:solidFill>
                  <a:schemeClr val="accent1"/>
                </a:solidFill>
                <a:latin typeface="Trebuchet MS"/>
                <a:ea typeface="Trebuchet MS"/>
                <a:cs typeface="Trebuchet MS"/>
                <a:sym typeface="Trebuchet MS"/>
              </a:rPr>
              <a:t>Човешки мозък реагиращ на музика</a:t>
            </a:r>
            <a:endParaRPr b="0" i="0" sz="3600" u="none" cap="none" strike="noStrike">
              <a:solidFill>
                <a:schemeClr val="accent1"/>
              </a:solidFill>
              <a:latin typeface="Trebuchet MS"/>
              <a:ea typeface="Trebuchet MS"/>
              <a:cs typeface="Trebuchet MS"/>
              <a:sym typeface="Trebuchet MS"/>
            </a:endParaRPr>
          </a:p>
        </p:txBody>
      </p:sp>
      <p:pic>
        <p:nvPicPr>
          <p:cNvPr id="164" name="Google Shape;164;p4"/>
          <p:cNvPicPr preferRelativeResize="0"/>
          <p:nvPr/>
        </p:nvPicPr>
        <p:blipFill rotWithShape="1">
          <a:blip r:embed="rId3">
            <a:alphaModFix/>
          </a:blip>
          <a:srcRect b="0" l="0" r="0" t="0"/>
          <a:stretch/>
        </p:blipFill>
        <p:spPr>
          <a:xfrm>
            <a:off x="395288" y="1412331"/>
            <a:ext cx="4216818" cy="4643838"/>
          </a:xfrm>
          <a:prstGeom prst="rect">
            <a:avLst/>
          </a:prstGeom>
          <a:noFill/>
          <a:ln>
            <a:noFill/>
          </a:ln>
        </p:spPr>
      </p:pic>
      <p:sp>
        <p:nvSpPr>
          <p:cNvPr id="165" name="Google Shape;165;p4"/>
          <p:cNvSpPr txBox="1"/>
          <p:nvPr>
            <p:ph idx="1" type="body"/>
          </p:nvPr>
        </p:nvSpPr>
        <p:spPr>
          <a:xfrm>
            <a:off x="6636976" y="6858000"/>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35"/>
          <p:cNvPicPr preferRelativeResize="0"/>
          <p:nvPr>
            <p:ph idx="1" type="body"/>
          </p:nvPr>
        </p:nvPicPr>
        <p:blipFill rotWithShape="1">
          <a:blip r:embed="rId3">
            <a:alphaModFix/>
          </a:blip>
          <a:srcRect b="0" l="0" r="0" t="0"/>
          <a:stretch/>
        </p:blipFill>
        <p:spPr>
          <a:xfrm>
            <a:off x="513347" y="31391"/>
            <a:ext cx="7636042" cy="68652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Типове разпределени архитектури</a:t>
            </a:r>
            <a:br>
              <a:rPr lang="bg-BG"/>
            </a:br>
            <a:r>
              <a:rPr lang="bg-BG"/>
              <a:t>Multi-tier</a:t>
            </a:r>
            <a:endParaRPr/>
          </a:p>
        </p:txBody>
      </p:sp>
      <p:sp>
        <p:nvSpPr>
          <p:cNvPr id="393" name="Google Shape;393;p36"/>
          <p:cNvSpPr txBox="1"/>
          <p:nvPr>
            <p:ph idx="1" type="body"/>
          </p:nvPr>
        </p:nvSpPr>
        <p:spPr>
          <a:xfrm>
            <a:off x="677334" y="2160589"/>
            <a:ext cx="3389340"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Enterprise web services първи създават n-tier или multi-tier архитектурни системи.</a:t>
            </a:r>
            <a:endParaRPr/>
          </a:p>
          <a:p>
            <a:pPr indent="-342900" lvl="0" marL="342900" rtl="0" algn="l">
              <a:lnSpc>
                <a:spcPct val="100000"/>
              </a:lnSpc>
              <a:spcBef>
                <a:spcPts val="1000"/>
              </a:spcBef>
              <a:spcAft>
                <a:spcPts val="0"/>
              </a:spcAft>
              <a:buSzPts val="1440"/>
              <a:buChar char="►"/>
            </a:pPr>
            <a:r>
              <a:rPr lang="bg-BG"/>
              <a:t>Те разпространяват идеята, че различни сървъри могат да притежават бизнес логиката и да взаимодействат, както с данните, така и с презентационния слой.</a:t>
            </a:r>
            <a:endParaRPr/>
          </a:p>
        </p:txBody>
      </p:sp>
      <p:pic>
        <p:nvPicPr>
          <p:cNvPr id="394" name="Google Shape;394;p36"/>
          <p:cNvPicPr preferRelativeResize="0"/>
          <p:nvPr/>
        </p:nvPicPr>
        <p:blipFill rotWithShape="1">
          <a:blip r:embed="rId3">
            <a:alphaModFix/>
          </a:blip>
          <a:srcRect b="0" l="0" r="0" t="0"/>
          <a:stretch/>
        </p:blipFill>
        <p:spPr>
          <a:xfrm>
            <a:off x="4146886" y="2048294"/>
            <a:ext cx="4981072" cy="375240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Типове разпределени архитектури</a:t>
            </a:r>
            <a:br>
              <a:rPr lang="bg-BG"/>
            </a:br>
            <a:r>
              <a:rPr lang="bg-BG"/>
              <a:t>Peer-to-peer</a:t>
            </a:r>
            <a:endParaRPr/>
          </a:p>
        </p:txBody>
      </p:sp>
      <p:sp>
        <p:nvSpPr>
          <p:cNvPr id="400" name="Google Shape;400;p3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Няма централизирани или специфични машини, които да отговарят за основна функционалност в този вид архитектури.</a:t>
            </a:r>
            <a:endParaRPr/>
          </a:p>
          <a:p>
            <a:pPr indent="-342900" lvl="0" marL="342900" rtl="0" algn="l">
              <a:lnSpc>
                <a:spcPct val="100000"/>
              </a:lnSpc>
              <a:spcBef>
                <a:spcPts val="1000"/>
              </a:spcBef>
              <a:spcAft>
                <a:spcPts val="0"/>
              </a:spcAft>
              <a:buSzPts val="1440"/>
              <a:buChar char="►"/>
            </a:pPr>
            <a:r>
              <a:rPr lang="bg-BG"/>
              <a:t>Всичките решения се взимат от машините участници.</a:t>
            </a:r>
            <a:endParaRPr/>
          </a:p>
          <a:p>
            <a:pPr indent="-342900" lvl="0" marL="342900" rtl="0" algn="l">
              <a:lnSpc>
                <a:spcPct val="100000"/>
              </a:lnSpc>
              <a:spcBef>
                <a:spcPts val="1000"/>
              </a:spcBef>
              <a:spcAft>
                <a:spcPts val="0"/>
              </a:spcAft>
              <a:buSzPts val="1440"/>
              <a:buChar char="►"/>
            </a:pPr>
            <a:r>
              <a:rPr lang="bg-BG"/>
              <a:t>Всяка машина може да бъде, както client, така и server.</a:t>
            </a:r>
            <a:endParaRPr/>
          </a:p>
          <a:p>
            <a:pPr indent="-342900" lvl="0" marL="342900" rtl="0" algn="l">
              <a:lnSpc>
                <a:spcPct val="100000"/>
              </a:lnSpc>
              <a:spcBef>
                <a:spcPts val="1000"/>
              </a:spcBef>
              <a:spcAft>
                <a:spcPts val="0"/>
              </a:spcAft>
              <a:buSzPts val="1440"/>
              <a:buChar char="►"/>
            </a:pPr>
            <a:r>
              <a:rPr lang="bg-BG"/>
              <a:t>Отговорността е споделена между участниците в системата.</a:t>
            </a:r>
            <a:endParaRPr/>
          </a:p>
          <a:p>
            <a:pPr indent="-342900" lvl="0" marL="342900" rtl="0" algn="l">
              <a:lnSpc>
                <a:spcPct val="100000"/>
              </a:lnSpc>
              <a:spcBef>
                <a:spcPts val="1000"/>
              </a:spcBef>
              <a:spcAft>
                <a:spcPts val="0"/>
              </a:spcAft>
              <a:buSzPts val="1440"/>
              <a:buChar char="►"/>
            </a:pPr>
            <a:r>
              <a:rPr lang="bg-BG"/>
              <a:t>Blockchain и Bittorrent са добър пример за това.</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type="title"/>
          </p:nvPr>
        </p:nvSpPr>
        <p:spPr>
          <a:xfrm>
            <a:off x="653271" y="176463"/>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Peer to Peer	</a:t>
            </a:r>
            <a:endParaRPr/>
          </a:p>
        </p:txBody>
      </p:sp>
      <p:pic>
        <p:nvPicPr>
          <p:cNvPr id="406" name="Google Shape;406;p38"/>
          <p:cNvPicPr preferRelativeResize="0"/>
          <p:nvPr>
            <p:ph idx="1" type="body"/>
          </p:nvPr>
        </p:nvPicPr>
        <p:blipFill rotWithShape="1">
          <a:blip r:embed="rId3">
            <a:alphaModFix/>
          </a:blip>
          <a:srcRect b="0" l="0" r="0" t="0"/>
          <a:stretch/>
        </p:blipFill>
        <p:spPr>
          <a:xfrm>
            <a:off x="0" y="1058779"/>
            <a:ext cx="12314394" cy="57992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BitTorrent</a:t>
            </a:r>
            <a:endParaRPr/>
          </a:p>
        </p:txBody>
      </p:sp>
      <p:pic>
        <p:nvPicPr>
          <p:cNvPr id="412" name="Google Shape;412;p39"/>
          <p:cNvPicPr preferRelativeResize="0"/>
          <p:nvPr>
            <p:ph idx="1" type="body"/>
          </p:nvPr>
        </p:nvPicPr>
        <p:blipFill rotWithShape="1">
          <a:blip r:embed="rId3">
            <a:alphaModFix/>
          </a:blip>
          <a:srcRect b="0" l="0" r="0" t="0"/>
          <a:stretch/>
        </p:blipFill>
        <p:spPr>
          <a:xfrm>
            <a:off x="677334" y="2081375"/>
            <a:ext cx="8680218" cy="40787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Blockchain</a:t>
            </a:r>
            <a:endParaRPr/>
          </a:p>
        </p:txBody>
      </p:sp>
      <p:pic>
        <p:nvPicPr>
          <p:cNvPr id="418" name="Google Shape;418;p40">
            <a:hlinkClick r:id="rId3"/>
          </p:cNvPr>
          <p:cNvPicPr preferRelativeResize="0"/>
          <p:nvPr>
            <p:ph idx="1" type="body"/>
          </p:nvPr>
        </p:nvPicPr>
        <p:blipFill rotWithShape="1">
          <a:blip r:embed="rId4">
            <a:alphaModFix/>
          </a:blip>
          <a:srcRect b="0" l="0" r="0" t="0"/>
          <a:stretch/>
        </p:blipFill>
        <p:spPr>
          <a:xfrm>
            <a:off x="677335" y="1927254"/>
            <a:ext cx="7472054" cy="493074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Предимства на разпределените системи</a:t>
            </a:r>
            <a:endParaRPr/>
          </a:p>
        </p:txBody>
      </p:sp>
      <p:sp>
        <p:nvSpPr>
          <p:cNvPr id="424" name="Google Shape;424;p4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Целта на разпределените системи е да разрешат скалируемост, производителност и достъпност на своите приложения.</a:t>
            </a:r>
            <a:endParaRPr/>
          </a:p>
          <a:p>
            <a:pPr indent="-342900" lvl="0" marL="342900" rtl="0" algn="l">
              <a:lnSpc>
                <a:spcPct val="100000"/>
              </a:lnSpc>
              <a:spcBef>
                <a:spcPts val="1000"/>
              </a:spcBef>
              <a:spcAft>
                <a:spcPts val="0"/>
              </a:spcAft>
              <a:buSzPts val="1440"/>
              <a:buChar char="►"/>
            </a:pPr>
            <a:r>
              <a:rPr b="1" lang="bg-BG"/>
              <a:t>Предимствата включват</a:t>
            </a:r>
            <a:endParaRPr/>
          </a:p>
          <a:p>
            <a:pPr indent="-285750" lvl="1" marL="742950" rtl="0" algn="l">
              <a:lnSpc>
                <a:spcPct val="100000"/>
              </a:lnSpc>
              <a:spcBef>
                <a:spcPts val="1000"/>
              </a:spcBef>
              <a:spcAft>
                <a:spcPts val="0"/>
              </a:spcAft>
              <a:buSzPts val="1280"/>
              <a:buChar char="►"/>
            </a:pPr>
            <a:r>
              <a:rPr lang="bg-BG"/>
              <a:t>Неограничено хоризонтално скалиране – добавяме машини, когато искаме.</a:t>
            </a:r>
            <a:endParaRPr/>
          </a:p>
          <a:p>
            <a:pPr indent="-285750" lvl="1" marL="742950" rtl="0" algn="l">
              <a:lnSpc>
                <a:spcPct val="100000"/>
              </a:lnSpc>
              <a:spcBef>
                <a:spcPts val="1000"/>
              </a:spcBef>
              <a:spcAft>
                <a:spcPts val="0"/>
              </a:spcAft>
              <a:buSzPts val="1280"/>
              <a:buChar char="►"/>
            </a:pPr>
            <a:r>
              <a:rPr lang="bg-BG"/>
              <a:t>Low Latency – машини чисто физически разпределени близо до потребителите.</a:t>
            </a:r>
            <a:endParaRPr/>
          </a:p>
          <a:p>
            <a:pPr indent="-285750" lvl="1" marL="742950" rtl="0" algn="l">
              <a:lnSpc>
                <a:spcPct val="100000"/>
              </a:lnSpc>
              <a:spcBef>
                <a:spcPts val="1000"/>
              </a:spcBef>
              <a:spcAft>
                <a:spcPts val="0"/>
              </a:spcAft>
              <a:buSzPts val="1280"/>
              <a:buChar char="►"/>
            </a:pPr>
            <a:r>
              <a:rPr lang="bg-BG"/>
              <a:t>Fault Tolerance – ако един data център е недостъпен, друг такъв поема неговата дейност.</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descr="What is the iceberg model? Here's 2 examples showing how well it works!" id="430" name="Google Shape;430;p42"/>
          <p:cNvPicPr preferRelativeResize="0"/>
          <p:nvPr>
            <p:ph idx="1" type="body"/>
          </p:nvPr>
        </p:nvPicPr>
        <p:blipFill rotWithShape="1">
          <a:blip r:embed="rId3">
            <a:alphaModFix/>
          </a:blip>
          <a:srcRect b="0" l="0" r="0" t="0"/>
          <a:stretch/>
        </p:blipFill>
        <p:spPr>
          <a:xfrm>
            <a:off x="677334" y="235535"/>
            <a:ext cx="7975283" cy="656631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Недостатъци на разпределените системи</a:t>
            </a:r>
            <a:endParaRPr/>
          </a:p>
        </p:txBody>
      </p:sp>
      <p:sp>
        <p:nvSpPr>
          <p:cNvPr id="436" name="Google Shape;436;p43"/>
          <p:cNvSpPr txBox="1"/>
          <p:nvPr>
            <p:ph idx="1" type="body"/>
          </p:nvPr>
        </p:nvSpPr>
        <p:spPr>
          <a:xfrm>
            <a:off x="677334" y="2160589"/>
            <a:ext cx="8596668" cy="408781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bg-BG"/>
              <a:t>Всяко инженерно решение има своите рискове. Сложността е най-голямото предизвикателство при разпределените системи, а и не само.</a:t>
            </a:r>
            <a:endParaRPr/>
          </a:p>
          <a:p>
            <a:pPr indent="-342900" lvl="0" marL="342900" rtl="0" algn="l">
              <a:lnSpc>
                <a:spcPct val="100000"/>
              </a:lnSpc>
              <a:spcBef>
                <a:spcPts val="1000"/>
              </a:spcBef>
              <a:spcAft>
                <a:spcPts val="0"/>
              </a:spcAft>
              <a:buSzPts val="1440"/>
              <a:buChar char="►"/>
            </a:pPr>
            <a:r>
              <a:rPr lang="bg-BG"/>
              <a:t>Повече машини, повече съобщения, повече данни могат да доведат до:</a:t>
            </a:r>
            <a:endParaRPr/>
          </a:p>
          <a:p>
            <a:pPr indent="-285750" lvl="1" marL="742950" rtl="0" algn="l">
              <a:lnSpc>
                <a:spcPct val="100000"/>
              </a:lnSpc>
              <a:spcBef>
                <a:spcPts val="1000"/>
              </a:spcBef>
              <a:spcAft>
                <a:spcPts val="0"/>
              </a:spcAft>
              <a:buSzPts val="1280"/>
              <a:buChar char="►"/>
            </a:pPr>
            <a:r>
              <a:rPr lang="bg-BG"/>
              <a:t>Проблеми с </a:t>
            </a:r>
            <a:r>
              <a:rPr b="1" i="1" lang="bg-BG"/>
              <a:t>интеграцията</a:t>
            </a:r>
            <a:r>
              <a:rPr lang="bg-BG"/>
              <a:t> и последователността на данните – възможността за синхронизация според промените в данните и статуса на приложението, особено когато стартират, спират или отказват звена от системата, е изкуство.</a:t>
            </a:r>
            <a:endParaRPr/>
          </a:p>
          <a:p>
            <a:pPr indent="-285750" lvl="1" marL="742950" rtl="0" algn="l">
              <a:lnSpc>
                <a:spcPct val="100000"/>
              </a:lnSpc>
              <a:spcBef>
                <a:spcPts val="1000"/>
              </a:spcBef>
              <a:spcAft>
                <a:spcPts val="0"/>
              </a:spcAft>
              <a:buSzPts val="1280"/>
              <a:buChar char="►"/>
            </a:pPr>
            <a:r>
              <a:rPr lang="bg-BG"/>
              <a:t>Проблеми с </a:t>
            </a:r>
            <a:r>
              <a:rPr b="1" i="1" lang="bg-BG"/>
              <a:t>мрежата</a:t>
            </a:r>
            <a:r>
              <a:rPr lang="bg-BG"/>
              <a:t> и комуникацията – съобщенията могат да не достигнат до правилното звено, в правилния ред, което може да унищожи комуникацията и функционалността.</a:t>
            </a:r>
            <a:endParaRPr/>
          </a:p>
          <a:p>
            <a:pPr indent="-285750" lvl="1" marL="742950" rtl="0" algn="l">
              <a:lnSpc>
                <a:spcPct val="100000"/>
              </a:lnSpc>
              <a:spcBef>
                <a:spcPts val="1000"/>
              </a:spcBef>
              <a:spcAft>
                <a:spcPts val="0"/>
              </a:spcAft>
              <a:buSzPts val="1280"/>
              <a:buChar char="►"/>
            </a:pPr>
            <a:r>
              <a:rPr lang="bg-BG"/>
              <a:t>Проблеми с </a:t>
            </a:r>
            <a:r>
              <a:rPr b="1" i="1" lang="bg-BG"/>
              <a:t>управлението</a:t>
            </a:r>
            <a:r>
              <a:rPr lang="bg-BG"/>
              <a:t> – повече планиране, повече мониторинг, разпределяне на натоварването.</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Как да разпределим една система?</a:t>
            </a:r>
            <a:endParaRPr/>
          </a:p>
        </p:txBody>
      </p:sp>
      <p:pic>
        <p:nvPicPr>
          <p:cNvPr descr="Challenges for a Distributed System" id="442" name="Google Shape;442;p44"/>
          <p:cNvPicPr preferRelativeResize="0"/>
          <p:nvPr>
            <p:ph idx="1" type="body"/>
          </p:nvPr>
        </p:nvPicPr>
        <p:blipFill rotWithShape="1">
          <a:blip r:embed="rId3">
            <a:alphaModFix/>
          </a:blip>
          <a:srcRect b="0" l="0" r="0" t="0"/>
          <a:stretch/>
        </p:blipFill>
        <p:spPr>
          <a:xfrm>
            <a:off x="1208314" y="2398294"/>
            <a:ext cx="6558944" cy="40196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Открийте разликите...</a:t>
            </a:r>
            <a:endParaRPr/>
          </a:p>
        </p:txBody>
      </p:sp>
      <p:sp>
        <p:nvSpPr>
          <p:cNvPr id="171" name="Google Shape;171;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p:txBody>
      </p:sp>
      <p:pic>
        <p:nvPicPr>
          <p:cNvPr id="172" name="Google Shape;172;p5"/>
          <p:cNvPicPr preferRelativeResize="0"/>
          <p:nvPr/>
        </p:nvPicPr>
        <p:blipFill rotWithShape="1">
          <a:blip r:embed="rId3">
            <a:alphaModFix/>
          </a:blip>
          <a:srcRect b="0" l="0" r="0" t="0"/>
          <a:stretch/>
        </p:blipFill>
        <p:spPr>
          <a:xfrm>
            <a:off x="620766" y="1786021"/>
            <a:ext cx="8423724" cy="444633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953affc473_0_11"/>
          <p:cNvSpPr txBox="1"/>
          <p:nvPr>
            <p:ph type="title"/>
          </p:nvPr>
        </p:nvSpPr>
        <p:spPr>
          <a:xfrm>
            <a:off x="677325" y="609600"/>
            <a:ext cx="8596800" cy="1737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3600"/>
              <a:buNone/>
            </a:pPr>
            <a:r>
              <a:rPr lang="bg-BG"/>
              <a:t>Допълнителни задачи</a:t>
            </a:r>
            <a:endParaRPr/>
          </a:p>
          <a:p>
            <a:pPr indent="0" lvl="0" marL="0" rtl="0" algn="l">
              <a:lnSpc>
                <a:spcPct val="100000"/>
              </a:lnSpc>
              <a:spcBef>
                <a:spcPts val="0"/>
              </a:spcBef>
              <a:spcAft>
                <a:spcPts val="0"/>
              </a:spcAft>
              <a:buSzPts val="3600"/>
              <a:buNone/>
            </a:pPr>
            <a:r>
              <a:rPr lang="bg-BG" sz="2650"/>
              <a:t>Направете допълнително изследване на следните точки:</a:t>
            </a:r>
            <a:endParaRPr sz="2650"/>
          </a:p>
        </p:txBody>
      </p:sp>
      <p:sp>
        <p:nvSpPr>
          <p:cNvPr id="448" name="Google Shape;448;g2953affc473_0_11"/>
          <p:cNvSpPr txBox="1"/>
          <p:nvPr>
            <p:ph idx="1" type="body"/>
          </p:nvPr>
        </p:nvSpPr>
        <p:spPr>
          <a:xfrm>
            <a:off x="677325" y="2917622"/>
            <a:ext cx="8596800" cy="267990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bg-BG"/>
              <a:t>Как работи email протоколът</a:t>
            </a:r>
            <a:endParaRPr/>
          </a:p>
          <a:p>
            <a:pPr indent="-320040" lvl="0" marL="457200" rtl="0" algn="l">
              <a:lnSpc>
                <a:spcPct val="100000"/>
              </a:lnSpc>
              <a:spcBef>
                <a:spcPts val="0"/>
              </a:spcBef>
              <a:spcAft>
                <a:spcPts val="0"/>
              </a:spcAft>
              <a:buSzPts val="1440"/>
              <a:buChar char="-"/>
            </a:pPr>
            <a:r>
              <a:rPr lang="bg-BG"/>
              <a:t>Какво представлява S/MIME</a:t>
            </a:r>
            <a:endParaRPr/>
          </a:p>
          <a:p>
            <a:pPr indent="-320040" lvl="0" marL="457200" rtl="0" algn="l">
              <a:lnSpc>
                <a:spcPct val="100000"/>
              </a:lnSpc>
              <a:spcBef>
                <a:spcPts val="0"/>
              </a:spcBef>
              <a:spcAft>
                <a:spcPts val="0"/>
              </a:spcAft>
              <a:buSzPts val="1440"/>
              <a:buChar char="-"/>
            </a:pPr>
            <a:r>
              <a:rPr lang="bg-BG"/>
              <a:t>Изберете distributed computing проект и проучете как работи</a:t>
            </a:r>
            <a:endParaRPr/>
          </a:p>
          <a:p>
            <a:pPr indent="-320040" lvl="0" marL="457200" rtl="0" algn="l">
              <a:lnSpc>
                <a:spcPct val="100000"/>
              </a:lnSpc>
              <a:spcBef>
                <a:spcPts val="0"/>
              </a:spcBef>
              <a:spcAft>
                <a:spcPts val="0"/>
              </a:spcAft>
              <a:buSzPts val="1440"/>
              <a:buChar char="-"/>
            </a:pPr>
            <a:r>
              <a:rPr lang="bg-BG"/>
              <a:t>Как функционира Bitcoin</a:t>
            </a:r>
            <a:endParaRPr/>
          </a:p>
          <a:p>
            <a:pPr indent="-320040" lvl="0" marL="457200" rtl="0" algn="l">
              <a:lnSpc>
                <a:spcPct val="100000"/>
              </a:lnSpc>
              <a:spcBef>
                <a:spcPts val="0"/>
              </a:spcBef>
              <a:spcAft>
                <a:spcPts val="0"/>
              </a:spcAft>
              <a:buSzPts val="1440"/>
              <a:buChar char="-"/>
            </a:pPr>
            <a:r>
              <a:rPr lang="bg-BG"/>
              <a:t>Как функционира BitTorrent</a:t>
            </a:r>
            <a:endParaRPr/>
          </a:p>
          <a:p>
            <a:pPr indent="-320040" lvl="0" marL="457200" rtl="0" algn="l">
              <a:lnSpc>
                <a:spcPct val="100000"/>
              </a:lnSpc>
              <a:spcBef>
                <a:spcPts val="0"/>
              </a:spcBef>
              <a:spcAft>
                <a:spcPts val="0"/>
              </a:spcAft>
              <a:buSzPts val="1440"/>
              <a:buChar char="-"/>
            </a:pPr>
            <a:r>
              <a:rPr lang="bg-BG"/>
              <a:t>Какво представлява Decentralised Artificial Intelligence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Q&amp;A : Въпроси?</a:t>
            </a:r>
            <a:endParaRPr/>
          </a:p>
        </p:txBody>
      </p:sp>
      <p:pic>
        <p:nvPicPr>
          <p:cNvPr id="454" name="Google Shape;454;p45"/>
          <p:cNvPicPr preferRelativeResize="0"/>
          <p:nvPr/>
        </p:nvPicPr>
        <p:blipFill rotWithShape="1">
          <a:blip r:embed="rId3">
            <a:alphaModFix/>
          </a:blip>
          <a:srcRect b="0" l="0" r="0" t="0"/>
          <a:stretch/>
        </p:blipFill>
        <p:spPr>
          <a:xfrm>
            <a:off x="677333" y="1506955"/>
            <a:ext cx="8031079" cy="5086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178" name="Google Shape;178;p6"/>
          <p:cNvPicPr preferRelativeResize="0"/>
          <p:nvPr>
            <p:ph idx="1" type="body"/>
          </p:nvPr>
        </p:nvPicPr>
        <p:blipFill rotWithShape="1">
          <a:blip r:embed="rId3">
            <a:alphaModFix/>
          </a:blip>
          <a:srcRect b="0" l="0" r="0" t="0"/>
          <a:stretch/>
        </p:blipFill>
        <p:spPr>
          <a:xfrm>
            <a:off x="677334" y="609600"/>
            <a:ext cx="3962364" cy="6079958"/>
          </a:xfrm>
          <a:prstGeom prst="rect">
            <a:avLst/>
          </a:prstGeom>
          <a:noFill/>
          <a:ln>
            <a:noFill/>
          </a:ln>
        </p:spPr>
      </p:pic>
      <p:pic>
        <p:nvPicPr>
          <p:cNvPr id="179" name="Google Shape;179;p6">
            <a:hlinkClick r:id="rId4"/>
          </p:cNvPr>
          <p:cNvPicPr preferRelativeResize="0"/>
          <p:nvPr/>
        </p:nvPicPr>
        <p:blipFill rotWithShape="1">
          <a:blip r:embed="rId5">
            <a:alphaModFix/>
          </a:blip>
          <a:srcRect b="0" l="0" r="0" t="0"/>
          <a:stretch/>
        </p:blipFill>
        <p:spPr>
          <a:xfrm>
            <a:off x="5161067" y="1556084"/>
            <a:ext cx="3770854" cy="4010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type="title"/>
          </p:nvPr>
        </p:nvSpPr>
        <p:spPr>
          <a:xfrm>
            <a:off x="721895" y="601579"/>
            <a:ext cx="8624296"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bg-BG"/>
              <a:t>Различна музика = различен мозък</a:t>
            </a:r>
            <a:endParaRPr/>
          </a:p>
        </p:txBody>
      </p:sp>
      <p:pic>
        <p:nvPicPr>
          <p:cNvPr id="185" name="Google Shape;185;p7"/>
          <p:cNvPicPr preferRelativeResize="0"/>
          <p:nvPr>
            <p:ph idx="1" type="body"/>
          </p:nvPr>
        </p:nvPicPr>
        <p:blipFill rotWithShape="1">
          <a:blip r:embed="rId3">
            <a:alphaModFix/>
          </a:blip>
          <a:srcRect b="0" l="0" r="0" t="0"/>
          <a:stretch/>
        </p:blipFill>
        <p:spPr>
          <a:xfrm>
            <a:off x="1603260" y="1558679"/>
            <a:ext cx="5824235" cy="3881437"/>
          </a:xfrm>
          <a:prstGeom prst="rect">
            <a:avLst/>
          </a:prstGeom>
          <a:noFill/>
          <a:ln>
            <a:noFill/>
          </a:ln>
        </p:spPr>
      </p:pic>
      <p:sp>
        <p:nvSpPr>
          <p:cNvPr id="186" name="Google Shape;186;p7"/>
          <p:cNvSpPr/>
          <p:nvPr/>
        </p:nvSpPr>
        <p:spPr>
          <a:xfrm>
            <a:off x="1659408" y="5674413"/>
            <a:ext cx="6096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bg-BG" sz="1800" u="sng" cap="none" strike="noStrike">
                <a:solidFill>
                  <a:schemeClr val="dk1"/>
                </a:solidFill>
                <a:latin typeface="Trebuchet MS"/>
                <a:ea typeface="Trebuchet MS"/>
                <a:cs typeface="Trebuchet MS"/>
                <a:sym typeface="Trebuchet MS"/>
                <a:hlinkClick r:id="rId4">
                  <a:extLst>
                    <a:ext uri="{A12FA001-AC4F-418D-AE19-62706E023703}">
                      <ahyp:hlinkClr val="tx"/>
                    </a:ext>
                  </a:extLst>
                </a:hlinkClick>
              </a:rPr>
              <a:t>https://news.northeastern.edu/litmus/northeastern-university-professor-researches-differences-between-the-brains-of-classical-and-jazz-musicians/</a:t>
            </a:r>
            <a:endParaRPr b="0" i="0" sz="1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192" name="Google Shape;192;p8"/>
          <p:cNvPicPr preferRelativeResize="0"/>
          <p:nvPr>
            <p:ph idx="1" type="body"/>
          </p:nvPr>
        </p:nvPicPr>
        <p:blipFill rotWithShape="1">
          <a:blip r:embed="rId3">
            <a:alphaModFix/>
          </a:blip>
          <a:srcRect b="0" l="0" r="0" t="0"/>
          <a:stretch/>
        </p:blipFill>
        <p:spPr>
          <a:xfrm>
            <a:off x="476772" y="465221"/>
            <a:ext cx="8707333" cy="58048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9"/>
          <p:cNvSpPr txBox="1"/>
          <p:nvPr>
            <p:ph type="title"/>
          </p:nvPr>
        </p:nvSpPr>
        <p:spPr>
          <a:xfrm>
            <a:off x="677334" y="376989"/>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240"/>
              <a:buFont typeface="Trebuchet MS"/>
              <a:buNone/>
            </a:pPr>
            <a:r>
              <a:rPr lang="bg-BG" sz="3240"/>
              <a:t>Разпределени изчисления</a:t>
            </a:r>
            <a:br>
              <a:rPr lang="bg-BG" sz="3240"/>
            </a:br>
            <a:r>
              <a:rPr lang="bg-BG" sz="3240"/>
              <a:t>Разпределени бази данни</a:t>
            </a:r>
            <a:br>
              <a:rPr lang="bg-BG" sz="3240"/>
            </a:br>
            <a:r>
              <a:rPr lang="bg-BG" sz="3240"/>
              <a:t>Разпределени приложения</a:t>
            </a:r>
            <a:endParaRPr sz="3240"/>
          </a:p>
        </p:txBody>
      </p:sp>
      <p:sp>
        <p:nvSpPr>
          <p:cNvPr id="198" name="Google Shape;198;p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332"/>
              <a:buNone/>
            </a:pPr>
            <a:r>
              <a:rPr lang="bg-BG" sz="1665"/>
              <a:t>Дефиниция:</a:t>
            </a:r>
            <a:endParaRPr/>
          </a:p>
          <a:p>
            <a:pPr indent="-342900" lvl="0" marL="342900" rtl="0" algn="l">
              <a:lnSpc>
                <a:spcPct val="80000"/>
              </a:lnSpc>
              <a:spcBef>
                <a:spcPts val="1000"/>
              </a:spcBef>
              <a:spcAft>
                <a:spcPts val="0"/>
              </a:spcAft>
              <a:buSzPts val="1332"/>
              <a:buChar char="►"/>
            </a:pPr>
            <a:r>
              <a:rPr lang="bg-BG" sz="1665"/>
              <a:t>съвкупност от независими компоненти</a:t>
            </a:r>
            <a:endParaRPr/>
          </a:p>
          <a:p>
            <a:pPr indent="-342900" lvl="0" marL="342900" rtl="0" algn="l">
              <a:lnSpc>
                <a:spcPct val="80000"/>
              </a:lnSpc>
              <a:spcBef>
                <a:spcPts val="1000"/>
              </a:spcBef>
              <a:spcAft>
                <a:spcPts val="0"/>
              </a:spcAft>
              <a:buSzPts val="1332"/>
              <a:buChar char="►"/>
            </a:pPr>
            <a:r>
              <a:rPr lang="bg-BG" sz="1665"/>
              <a:t>разположени на различни машини</a:t>
            </a:r>
            <a:endParaRPr/>
          </a:p>
          <a:p>
            <a:pPr indent="-342900" lvl="0" marL="342900" rtl="0" algn="l">
              <a:lnSpc>
                <a:spcPct val="80000"/>
              </a:lnSpc>
              <a:spcBef>
                <a:spcPts val="1000"/>
              </a:spcBef>
              <a:spcAft>
                <a:spcPts val="0"/>
              </a:spcAft>
              <a:buSzPts val="1332"/>
              <a:buChar char="►"/>
            </a:pPr>
            <a:r>
              <a:rPr lang="bg-BG" sz="1665"/>
              <a:t>обменящи съобщения помежду си</a:t>
            </a:r>
            <a:endParaRPr/>
          </a:p>
          <a:p>
            <a:pPr indent="-342900" lvl="0" marL="342900" rtl="0" algn="l">
              <a:lnSpc>
                <a:spcPct val="80000"/>
              </a:lnSpc>
              <a:spcBef>
                <a:spcPts val="1000"/>
              </a:spcBef>
              <a:spcAft>
                <a:spcPts val="0"/>
              </a:spcAft>
              <a:buSzPts val="1332"/>
              <a:buChar char="►"/>
            </a:pPr>
            <a:r>
              <a:rPr lang="bg-BG" sz="1665"/>
              <a:t>с обща цел</a:t>
            </a:r>
            <a:endParaRPr/>
          </a:p>
          <a:p>
            <a:pPr indent="-258318" lvl="0" marL="342900" rtl="0" algn="l">
              <a:lnSpc>
                <a:spcPct val="80000"/>
              </a:lnSpc>
              <a:spcBef>
                <a:spcPts val="1000"/>
              </a:spcBef>
              <a:spcAft>
                <a:spcPts val="0"/>
              </a:spcAft>
              <a:buSzPts val="1332"/>
              <a:buNone/>
            </a:pPr>
            <a:r>
              <a:t/>
            </a:r>
            <a:endParaRPr sz="1665"/>
          </a:p>
          <a:p>
            <a:pPr indent="-342900" lvl="0" marL="342900" rtl="0" algn="l">
              <a:lnSpc>
                <a:spcPct val="80000"/>
              </a:lnSpc>
              <a:spcBef>
                <a:spcPts val="1000"/>
              </a:spcBef>
              <a:spcAft>
                <a:spcPts val="0"/>
              </a:spcAft>
              <a:buSzPts val="1332"/>
              <a:buChar char="►"/>
            </a:pPr>
            <a:r>
              <a:rPr lang="bg-BG" sz="1665"/>
              <a:t>Една разпределена система ще изглежда сякаш е </a:t>
            </a:r>
            <a:r>
              <a:rPr b="1" lang="bg-BG" sz="1665"/>
              <a:t>един единствен интерфейс</a:t>
            </a:r>
            <a:r>
              <a:rPr lang="bg-BG" sz="1665"/>
              <a:t>, спрямо потребителя. </a:t>
            </a:r>
            <a:endParaRPr/>
          </a:p>
          <a:p>
            <a:pPr indent="-342900" lvl="0" marL="342900" rtl="0" algn="l">
              <a:lnSpc>
                <a:spcPct val="80000"/>
              </a:lnSpc>
              <a:spcBef>
                <a:spcPts val="1000"/>
              </a:spcBef>
              <a:spcAft>
                <a:spcPts val="0"/>
              </a:spcAft>
              <a:buSzPts val="1332"/>
              <a:buChar char="►"/>
            </a:pPr>
            <a:r>
              <a:rPr lang="bg-BG" sz="1665"/>
              <a:t>Идеята на разпределената система е да увеличи ресурсите и работата с информация, като същевременно предотврати timeouts.</a:t>
            </a:r>
            <a:endParaRPr/>
          </a:p>
          <a:p>
            <a:pPr indent="-342900" lvl="0" marL="342900" rtl="0" algn="l">
              <a:lnSpc>
                <a:spcPct val="80000"/>
              </a:lnSpc>
              <a:spcBef>
                <a:spcPts val="1000"/>
              </a:spcBef>
              <a:spcAft>
                <a:spcPts val="0"/>
              </a:spcAft>
              <a:buSzPts val="1332"/>
              <a:buChar char="►"/>
            </a:pPr>
            <a:r>
              <a:rPr lang="bg-BG" sz="1665"/>
              <a:t>Ако един от компонентите спре да работи, това не трябва да повлияе на цялата услуга.</a:t>
            </a:r>
            <a:endParaRPr sz="1665"/>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2020-10-19T11:07:03Z</dcterms:created>
  <dc:creator>Viktor</dc:creator>
</cp:coreProperties>
</file>